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Alike" charset="1" panose="02000000000000000000"/>
      <p:regular r:id="rId18"/>
    </p:embeddedFont>
    <p:embeddedFont>
      <p:font typeface="Agrandir" charset="1" panose="00000500000000000000"/>
      <p:regular r:id="rId19"/>
    </p:embeddedFont>
    <p:embeddedFont>
      <p:font typeface="Canva Sans" charset="1" panose="020B0503030501040103"/>
      <p:regular r:id="rId20"/>
    </p:embeddedFont>
    <p:embeddedFont>
      <p:font typeface="Alike Bold" charset="1" panose="02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gif>
</file>

<file path=ppt/media/image10.gif>
</file>

<file path=ppt/media/image11.gif>
</file>

<file path=ppt/media/image12.gif>
</file>

<file path=ppt/media/image13.gif>
</file>

<file path=ppt/media/image14.gif>
</file>

<file path=ppt/media/image15.gif>
</file>

<file path=ppt/media/image16.png>
</file>

<file path=ppt/media/image17.svg>
</file>

<file path=ppt/media/image18.gif>
</file>

<file path=ppt/media/image19.gif>
</file>

<file path=ppt/media/image2.gif>
</file>

<file path=ppt/media/image20.gif>
</file>

<file path=ppt/media/image21.gif>
</file>

<file path=ppt/media/image22.gif>
</file>

<file path=ppt/media/image23.gif>
</file>

<file path=ppt/media/image24.gif>
</file>

<file path=ppt/media/image25.gif>
</file>

<file path=ppt/media/image26.png>
</file>

<file path=ppt/media/image3.gif>
</file>

<file path=ppt/media/image4.png>
</file>

<file path=ppt/media/image5.png>
</file>

<file path=ppt/media/image6.svg>
</file>

<file path=ppt/media/image7.gif>
</file>

<file path=ppt/media/image8.gif>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gif" Type="http://schemas.openxmlformats.org/officeDocument/2006/relationships/image"/><Relationship Id="rId3" Target="../media/image2.gif" Type="http://schemas.openxmlformats.org/officeDocument/2006/relationships/image"/><Relationship Id="rId4" Target="../media/image3.gif"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gif" Type="http://schemas.openxmlformats.org/officeDocument/2006/relationships/image"/><Relationship Id="rId3" Target="../media/image18.gif"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gif" Type="http://schemas.openxmlformats.org/officeDocument/2006/relationships/image"/><Relationship Id="rId11" Target="../media/image7.gif" Type="http://schemas.openxmlformats.org/officeDocument/2006/relationships/image"/><Relationship Id="rId12" Target="../media/image10.gif" Type="http://schemas.openxmlformats.org/officeDocument/2006/relationships/image"/><Relationship Id="rId13" Target="../media/image13.gif" Type="http://schemas.openxmlformats.org/officeDocument/2006/relationships/image"/><Relationship Id="rId14" Target="../media/image25.gif" Type="http://schemas.openxmlformats.org/officeDocument/2006/relationships/image"/><Relationship Id="rId15" Target="../media/image26.png" Type="http://schemas.openxmlformats.org/officeDocument/2006/relationships/image"/><Relationship Id="rId2" Target="../media/image19.gif" Type="http://schemas.openxmlformats.org/officeDocument/2006/relationships/image"/><Relationship Id="rId3" Target="../media/image11.gif" Type="http://schemas.openxmlformats.org/officeDocument/2006/relationships/image"/><Relationship Id="rId4" Target="../media/image1.gif" Type="http://schemas.openxmlformats.org/officeDocument/2006/relationships/image"/><Relationship Id="rId5" Target="../media/image20.gif" Type="http://schemas.openxmlformats.org/officeDocument/2006/relationships/image"/><Relationship Id="rId6" Target="../media/image21.gif" Type="http://schemas.openxmlformats.org/officeDocument/2006/relationships/image"/><Relationship Id="rId7" Target="../media/image22.gif" Type="http://schemas.openxmlformats.org/officeDocument/2006/relationships/image"/><Relationship Id="rId8" Target="../media/image23.gif" Type="http://schemas.openxmlformats.org/officeDocument/2006/relationships/image"/><Relationship Id="rId9" Target="../media/image24.gif"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gif" Type="http://schemas.openxmlformats.org/officeDocument/2006/relationships/image"/><Relationship Id="rId3" Target="../media/image8.gif" Type="http://schemas.openxmlformats.org/officeDocument/2006/relationships/image"/><Relationship Id="rId4"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gif" Type="http://schemas.openxmlformats.org/officeDocument/2006/relationships/image"/><Relationship Id="rId3" Target="../media/image10.gif"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gif"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gif" Type="http://schemas.openxmlformats.org/officeDocument/2006/relationships/image"/><Relationship Id="rId3" Target="../media/image13.gif" Type="http://schemas.openxmlformats.org/officeDocument/2006/relationships/image"/><Relationship Id="rId4" Target="../media/image14.gif"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gif" Type="http://schemas.openxmlformats.org/officeDocument/2006/relationships/image"/><Relationship Id="rId3" Target="../media/image15.gif"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1.gif"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10800000">
            <a:off x="6333452" y="-1797179"/>
            <a:ext cx="15735219" cy="13881357"/>
          </a:xfrm>
          <a:prstGeom prst="rect">
            <a:avLst/>
          </a:prstGeom>
        </p:spPr>
      </p:pic>
      <p:grpSp>
        <p:nvGrpSpPr>
          <p:cNvPr name="Group 3" id="3"/>
          <p:cNvGrpSpPr/>
          <p:nvPr/>
        </p:nvGrpSpPr>
        <p:grpSpPr>
          <a:xfrm rot="0">
            <a:off x="1436012" y="2688748"/>
            <a:ext cx="16339498" cy="4909505"/>
            <a:chOff x="0" y="0"/>
            <a:chExt cx="21785998" cy="6546006"/>
          </a:xfrm>
        </p:grpSpPr>
        <p:sp>
          <p:nvSpPr>
            <p:cNvPr name="TextBox 4" id="4"/>
            <p:cNvSpPr txBox="true"/>
            <p:nvPr/>
          </p:nvSpPr>
          <p:spPr>
            <a:xfrm rot="0">
              <a:off x="0" y="-154940"/>
              <a:ext cx="21785998" cy="5364223"/>
            </a:xfrm>
            <a:prstGeom prst="rect">
              <a:avLst/>
            </a:prstGeom>
          </p:spPr>
          <p:txBody>
            <a:bodyPr anchor="t" rtlCol="false" tIns="0" lIns="0" bIns="0" rIns="0">
              <a:spAutoFit/>
            </a:bodyPr>
            <a:lstStyle/>
            <a:p>
              <a:pPr algn="ctr">
                <a:lnSpc>
                  <a:spcPts val="10829"/>
                </a:lnSpc>
              </a:pPr>
              <a:r>
                <a:rPr lang="en-US" sz="7626">
                  <a:solidFill>
                    <a:srgbClr val="2B2B2B"/>
                  </a:solidFill>
                  <a:latin typeface="Alike"/>
                  <a:ea typeface="Alike"/>
                  <a:cs typeface="Alike"/>
                  <a:sym typeface="Alike"/>
                </a:rPr>
                <a:t>Comprehensive SEO Audit &amp; Optimization for Organic Traffic Growth</a:t>
              </a:r>
            </a:p>
          </p:txBody>
        </p:sp>
        <p:sp>
          <p:nvSpPr>
            <p:cNvPr name="TextBox 5" id="5"/>
            <p:cNvSpPr txBox="true"/>
            <p:nvPr/>
          </p:nvSpPr>
          <p:spPr>
            <a:xfrm rot="0">
              <a:off x="0" y="5621604"/>
              <a:ext cx="21785998" cy="924402"/>
            </a:xfrm>
            <a:prstGeom prst="rect">
              <a:avLst/>
            </a:prstGeom>
          </p:spPr>
          <p:txBody>
            <a:bodyPr anchor="t" rtlCol="false" tIns="0" lIns="0" bIns="0" rIns="0">
              <a:spAutoFit/>
            </a:bodyPr>
            <a:lstStyle/>
            <a:p>
              <a:pPr algn="ctr">
                <a:lnSpc>
                  <a:spcPts val="5886"/>
                </a:lnSpc>
                <a:spcBef>
                  <a:spcPct val="0"/>
                </a:spcBef>
              </a:pPr>
              <a:r>
                <a:rPr lang="en-US" sz="4204">
                  <a:solidFill>
                    <a:srgbClr val="2B2B2B"/>
                  </a:solidFill>
                  <a:latin typeface="Alike"/>
                  <a:ea typeface="Alike"/>
                  <a:cs typeface="Alike"/>
                  <a:sym typeface="Alike"/>
                </a:rPr>
                <a:t>Tharuna | MBE8</a:t>
              </a:r>
            </a:p>
          </p:txBody>
        </p:sp>
      </p:grpSp>
      <p:pic>
        <p:nvPicPr>
          <p:cNvPr name="Picture 6" id="6"/>
          <p:cNvPicPr>
            <a:picLocks noChangeAspect="true"/>
          </p:cNvPicPr>
          <p:nvPr/>
        </p:nvPicPr>
        <p:blipFill>
          <a:blip r:embed="rId3">
            <a:alphaModFix amt="50000"/>
          </a:blip>
          <a:srcRect l="0" t="0" r="0" b="0"/>
          <a:stretch>
            <a:fillRect/>
          </a:stretch>
        </p:blipFill>
        <p:spPr>
          <a:xfrm flipH="false" flipV="false" rot="0">
            <a:off x="-2318726" y="-376453"/>
            <a:ext cx="9743013" cy="1709948"/>
          </a:xfrm>
          <a:prstGeom prst="rect">
            <a:avLst/>
          </a:prstGeom>
        </p:spPr>
      </p:pic>
      <p:pic>
        <p:nvPicPr>
          <p:cNvPr name="Picture 7" id="7"/>
          <p:cNvPicPr>
            <a:picLocks noChangeAspect="true"/>
          </p:cNvPicPr>
          <p:nvPr/>
        </p:nvPicPr>
        <p:blipFill>
          <a:blip r:embed="rId4">
            <a:alphaModFix amt="25000"/>
          </a:blip>
          <a:srcRect l="0" t="0" r="0" b="0"/>
          <a:stretch>
            <a:fillRect/>
          </a:stretch>
        </p:blipFill>
        <p:spPr>
          <a:xfrm flipH="false" flipV="false" rot="-7199120">
            <a:off x="-2896988" y="-1002021"/>
            <a:ext cx="5793977" cy="5895448"/>
          </a:xfrm>
          <a:prstGeom prst="rect">
            <a:avLst/>
          </a:prstGeom>
        </p:spPr>
      </p:pic>
    </p:spTree>
  </p:cSld>
  <p:clrMapOvr>
    <a:masterClrMapping/>
  </p:clrMapOvr>
</p:sld>
</file>

<file path=ppt/slides/slide10.xml><?xml version="1.0" encoding="utf-8"?>
<p:sld xmlns:p="http://schemas.openxmlformats.org/presentationml/2006/main" xmlns:a="http://schemas.openxmlformats.org/drawingml/2006/main">
  <p:cSld>
    <p:bg>
      <p:bgPr>
        <a:solidFill>
          <a:srgbClr val="F6E4E3"/>
        </a:solidFill>
      </p:bgPr>
    </p:bg>
    <p:spTree>
      <p:nvGrpSpPr>
        <p:cNvPr id="1" name=""/>
        <p:cNvGrpSpPr/>
        <p:nvPr/>
      </p:nvGrpSpPr>
      <p:grpSpPr>
        <a:xfrm>
          <a:off x="0" y="0"/>
          <a:ext cx="0" cy="0"/>
          <a:chOff x="0" y="0"/>
          <a:chExt cx="0" cy="0"/>
        </a:xfrm>
      </p:grpSpPr>
      <p:sp>
        <p:nvSpPr>
          <p:cNvPr name="TextBox 2" id="2"/>
          <p:cNvSpPr txBox="true"/>
          <p:nvPr/>
        </p:nvSpPr>
        <p:spPr>
          <a:xfrm rot="0">
            <a:off x="4123271" y="174625"/>
            <a:ext cx="9091612" cy="854075"/>
          </a:xfrm>
          <a:prstGeom prst="rect">
            <a:avLst/>
          </a:prstGeom>
        </p:spPr>
        <p:txBody>
          <a:bodyPr anchor="t" rtlCol="false" tIns="0" lIns="0" bIns="0" rIns="0">
            <a:spAutoFit/>
          </a:bodyPr>
          <a:lstStyle/>
          <a:p>
            <a:pPr algn="ctr">
              <a:lnSpc>
                <a:spcPts val="7000"/>
              </a:lnSpc>
              <a:spcBef>
                <a:spcPct val="0"/>
              </a:spcBef>
            </a:pPr>
            <a:r>
              <a:rPr lang="en-US" sz="5000">
                <a:solidFill>
                  <a:srgbClr val="000000"/>
                </a:solidFill>
                <a:latin typeface="Alike"/>
                <a:ea typeface="Alike"/>
                <a:cs typeface="Alike"/>
                <a:sym typeface="Alike"/>
              </a:rPr>
              <a:t>Off-Page SEO Plan and Strategy</a:t>
            </a:r>
          </a:p>
        </p:txBody>
      </p:sp>
      <p:sp>
        <p:nvSpPr>
          <p:cNvPr name="TextBox 3" id="3"/>
          <p:cNvSpPr txBox="true"/>
          <p:nvPr/>
        </p:nvSpPr>
        <p:spPr>
          <a:xfrm rot="0">
            <a:off x="755332" y="885825"/>
            <a:ext cx="17023556" cy="9020175"/>
          </a:xfrm>
          <a:prstGeom prst="rect">
            <a:avLst/>
          </a:prstGeom>
        </p:spPr>
        <p:txBody>
          <a:bodyPr anchor="t" rtlCol="false" tIns="0" lIns="0" bIns="0" rIns="0">
            <a:spAutoFit/>
          </a:bodyPr>
          <a:lstStyle/>
          <a:p>
            <a:pPr algn="l">
              <a:lnSpc>
                <a:spcPts val="5100"/>
              </a:lnSpc>
            </a:pPr>
            <a:r>
              <a:rPr lang="en-US" sz="3000">
                <a:solidFill>
                  <a:srgbClr val="000000"/>
                </a:solidFill>
                <a:latin typeface="Alike Bold"/>
                <a:ea typeface="Alike Bold"/>
                <a:cs typeface="Alike Bold"/>
                <a:sym typeface="Alike Bold"/>
              </a:rPr>
              <a:t>1. Link Building:</a:t>
            </a:r>
          </a:p>
          <a:p>
            <a:pPr algn="l">
              <a:lnSpc>
                <a:spcPts val="5100"/>
              </a:lnSpc>
            </a:pPr>
            <a:r>
              <a:rPr lang="en-US" sz="3000">
                <a:solidFill>
                  <a:srgbClr val="000000"/>
                </a:solidFill>
                <a:latin typeface="Alike"/>
                <a:ea typeface="Alike"/>
                <a:cs typeface="Alike"/>
                <a:sym typeface="Alike"/>
              </a:rPr>
              <a:t>Guest Blogging: Contribute articles to industry-related websites with backlinks to Gofrugal’s site.</a:t>
            </a:r>
          </a:p>
          <a:p>
            <a:pPr algn="l">
              <a:lnSpc>
                <a:spcPts val="5100"/>
              </a:lnSpc>
            </a:pPr>
            <a:r>
              <a:rPr lang="en-US" sz="3000">
                <a:solidFill>
                  <a:srgbClr val="000000"/>
                </a:solidFill>
                <a:latin typeface="Alike"/>
                <a:ea typeface="Alike"/>
                <a:cs typeface="Alike"/>
                <a:sym typeface="Alike"/>
              </a:rPr>
              <a:t>Partner with Industry Influencers: Collaborate with influencers to create content and backlinks.</a:t>
            </a:r>
          </a:p>
          <a:p>
            <a:pPr algn="l">
              <a:lnSpc>
                <a:spcPts val="5100"/>
              </a:lnSpc>
            </a:pPr>
            <a:r>
              <a:rPr lang="en-US" sz="3000">
                <a:solidFill>
                  <a:srgbClr val="000000"/>
                </a:solidFill>
                <a:latin typeface="Alike"/>
                <a:ea typeface="Alike"/>
                <a:cs typeface="Alike"/>
                <a:sym typeface="Alike"/>
              </a:rPr>
              <a:t>Directory Listings: Submit the website to relevant business directories (e.g., Capterra, G2).</a:t>
            </a:r>
          </a:p>
          <a:p>
            <a:pPr algn="l">
              <a:lnSpc>
                <a:spcPts val="5100"/>
              </a:lnSpc>
            </a:pPr>
          </a:p>
          <a:p>
            <a:pPr algn="l">
              <a:lnSpc>
                <a:spcPts val="5100"/>
              </a:lnSpc>
            </a:pPr>
            <a:r>
              <a:rPr lang="en-US" sz="3000">
                <a:solidFill>
                  <a:srgbClr val="000000"/>
                </a:solidFill>
                <a:latin typeface="Alike Bold"/>
                <a:ea typeface="Alike Bold"/>
                <a:cs typeface="Alike Bold"/>
                <a:sym typeface="Alike Bold"/>
              </a:rPr>
              <a:t>2. Social Media Engagement:</a:t>
            </a:r>
          </a:p>
          <a:p>
            <a:pPr algn="l">
              <a:lnSpc>
                <a:spcPts val="5100"/>
              </a:lnSpc>
            </a:pPr>
            <a:r>
              <a:rPr lang="en-US" sz="3000">
                <a:solidFill>
                  <a:srgbClr val="000000"/>
                </a:solidFill>
                <a:latin typeface="Alike"/>
                <a:ea typeface="Alike"/>
                <a:cs typeface="Alike"/>
                <a:sym typeface="Alike"/>
              </a:rPr>
              <a:t>Regular Posting: Share content on LinkedIn, Twitter, and Facebook.</a:t>
            </a:r>
          </a:p>
          <a:p>
            <a:pPr algn="l">
              <a:lnSpc>
                <a:spcPts val="5100"/>
              </a:lnSpc>
            </a:pPr>
            <a:r>
              <a:rPr lang="en-US" sz="3000">
                <a:solidFill>
                  <a:srgbClr val="000000"/>
                </a:solidFill>
                <a:latin typeface="Alike"/>
                <a:ea typeface="Alike"/>
                <a:cs typeface="Alike"/>
                <a:sym typeface="Alike"/>
              </a:rPr>
              <a:t>Engage with Industry Groups: Participate in discussions on LinkedIn groups and forums.</a:t>
            </a:r>
          </a:p>
          <a:p>
            <a:pPr algn="l">
              <a:lnSpc>
                <a:spcPts val="5100"/>
              </a:lnSpc>
            </a:pPr>
            <a:r>
              <a:rPr lang="en-US" sz="3000">
                <a:solidFill>
                  <a:srgbClr val="000000"/>
                </a:solidFill>
                <a:latin typeface="Alike"/>
                <a:ea typeface="Alike"/>
                <a:cs typeface="Alike"/>
                <a:sym typeface="Alike"/>
              </a:rPr>
              <a:t>Promote Content: Use paid promotions on social media to reach a broader audience.</a:t>
            </a:r>
          </a:p>
          <a:p>
            <a:pPr algn="l">
              <a:lnSpc>
                <a:spcPts val="5100"/>
              </a:lnSpc>
            </a:pPr>
          </a:p>
          <a:p>
            <a:pPr algn="l">
              <a:lnSpc>
                <a:spcPts val="5100"/>
              </a:lnSpc>
            </a:pPr>
            <a:r>
              <a:rPr lang="en-US" sz="3000">
                <a:solidFill>
                  <a:srgbClr val="000000"/>
                </a:solidFill>
                <a:latin typeface="Alike Bold"/>
                <a:ea typeface="Alike Bold"/>
                <a:cs typeface="Alike Bold"/>
                <a:sym typeface="Alike Bold"/>
              </a:rPr>
              <a:t>3. Online Reviews and Reputation Management:</a:t>
            </a:r>
          </a:p>
          <a:p>
            <a:pPr algn="l">
              <a:lnSpc>
                <a:spcPts val="5100"/>
              </a:lnSpc>
            </a:pPr>
            <a:r>
              <a:rPr lang="en-US" sz="3000">
                <a:solidFill>
                  <a:srgbClr val="000000"/>
                </a:solidFill>
                <a:latin typeface="Alike"/>
                <a:ea typeface="Alike"/>
                <a:cs typeface="Alike"/>
                <a:sym typeface="Alike"/>
              </a:rPr>
              <a:t>Encourage Customer Reviews: Request reviews on platforms like Google My Business and Capterra.</a:t>
            </a:r>
          </a:p>
          <a:p>
            <a:pPr algn="l">
              <a:lnSpc>
                <a:spcPts val="5100"/>
              </a:lnSpc>
            </a:pPr>
            <a:r>
              <a:rPr lang="en-US" sz="3000">
                <a:solidFill>
                  <a:srgbClr val="000000"/>
                </a:solidFill>
                <a:latin typeface="Alike"/>
                <a:ea typeface="Alike"/>
                <a:cs typeface="Alike"/>
                <a:sym typeface="Alike"/>
              </a:rPr>
              <a:t>Monitor Brand Mentions: Use tools like Google Alerts to track and respond to brand mentions.</a:t>
            </a:r>
          </a:p>
          <a:p>
            <a:pPr algn="l">
              <a:lnSpc>
                <a:spcPts val="5100"/>
              </a:lnSpc>
            </a:pPr>
          </a:p>
        </p:txBody>
      </p:sp>
    </p:spTree>
  </p:cSld>
  <p:clrMapOvr>
    <a:masterClrMapping/>
  </p:clrMapOvr>
  <p:transition spd="fast">
    <p:cover dir="rd"/>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50000"/>
          </a:blip>
          <a:srcRect l="0" t="0" r="0" b="0"/>
          <a:stretch>
            <a:fillRect/>
          </a:stretch>
        </p:blipFill>
        <p:spPr>
          <a:xfrm flipH="false" flipV="false" rot="0">
            <a:off x="7889712" y="-423652"/>
            <a:ext cx="11467938" cy="2012681"/>
          </a:xfrm>
          <a:prstGeom prst="rect">
            <a:avLst/>
          </a:prstGeom>
        </p:spPr>
      </p:pic>
      <p:pic>
        <p:nvPicPr>
          <p:cNvPr name="Picture 3" id="3"/>
          <p:cNvPicPr>
            <a:picLocks noChangeAspect="true"/>
          </p:cNvPicPr>
          <p:nvPr/>
        </p:nvPicPr>
        <p:blipFill>
          <a:blip r:embed="rId3">
            <a:alphaModFix amt="25000"/>
          </a:blip>
          <a:srcRect l="0" t="0" r="0" b="0"/>
          <a:stretch>
            <a:fillRect/>
          </a:stretch>
        </p:blipFill>
        <p:spPr>
          <a:xfrm flipH="true" flipV="false" rot="0">
            <a:off x="-1378933" y="8342980"/>
            <a:ext cx="10522933" cy="2420275"/>
          </a:xfrm>
          <a:prstGeom prst="rect">
            <a:avLst/>
          </a:prstGeom>
        </p:spPr>
      </p:pic>
      <p:sp>
        <p:nvSpPr>
          <p:cNvPr name="TextBox 4" id="4"/>
          <p:cNvSpPr txBox="true"/>
          <p:nvPr/>
        </p:nvSpPr>
        <p:spPr>
          <a:xfrm rot="0">
            <a:off x="827713" y="1567105"/>
            <a:ext cx="16431587" cy="7279790"/>
          </a:xfrm>
          <a:prstGeom prst="rect">
            <a:avLst/>
          </a:prstGeom>
        </p:spPr>
        <p:txBody>
          <a:bodyPr anchor="t" rtlCol="false" tIns="0" lIns="0" bIns="0" rIns="0">
            <a:spAutoFit/>
          </a:bodyPr>
          <a:lstStyle/>
          <a:p>
            <a:pPr algn="l">
              <a:lnSpc>
                <a:spcPts val="5282"/>
              </a:lnSpc>
            </a:pPr>
            <a:r>
              <a:rPr lang="en-US" sz="3107">
                <a:solidFill>
                  <a:srgbClr val="000000"/>
                </a:solidFill>
                <a:latin typeface="Alike Bold"/>
                <a:ea typeface="Alike Bold"/>
                <a:cs typeface="Alike Bold"/>
                <a:sym typeface="Alike Bold"/>
              </a:rPr>
              <a:t>4. Influencer Outreach:</a:t>
            </a:r>
          </a:p>
          <a:p>
            <a:pPr algn="l">
              <a:lnSpc>
                <a:spcPts val="5282"/>
              </a:lnSpc>
            </a:pPr>
            <a:r>
              <a:rPr lang="en-US" sz="3107">
                <a:solidFill>
                  <a:srgbClr val="000000"/>
                </a:solidFill>
                <a:latin typeface="Alike"/>
                <a:ea typeface="Alike"/>
                <a:cs typeface="Alike"/>
                <a:sym typeface="Alike"/>
              </a:rPr>
              <a:t>Identify Key Industry Influencers: Engage them in sharing or reviewing your content.</a:t>
            </a:r>
          </a:p>
          <a:p>
            <a:pPr algn="l">
              <a:lnSpc>
                <a:spcPts val="5282"/>
              </a:lnSpc>
            </a:pPr>
            <a:r>
              <a:rPr lang="en-US" sz="3107">
                <a:solidFill>
                  <a:srgbClr val="000000"/>
                </a:solidFill>
                <a:latin typeface="Alike"/>
                <a:ea typeface="Alike"/>
                <a:cs typeface="Alike"/>
                <a:sym typeface="Alike"/>
              </a:rPr>
              <a:t>Collaborations: Partner for webinars, podcasts, or joint content pieces.</a:t>
            </a:r>
          </a:p>
          <a:p>
            <a:pPr algn="l">
              <a:lnSpc>
                <a:spcPts val="5282"/>
              </a:lnSpc>
            </a:pPr>
          </a:p>
          <a:p>
            <a:pPr algn="l">
              <a:lnSpc>
                <a:spcPts val="5282"/>
              </a:lnSpc>
            </a:pPr>
            <a:r>
              <a:rPr lang="en-US" sz="3107">
                <a:solidFill>
                  <a:srgbClr val="000000"/>
                </a:solidFill>
                <a:latin typeface="Alike Bold"/>
                <a:ea typeface="Alike Bold"/>
                <a:cs typeface="Alike Bold"/>
                <a:sym typeface="Alike Bold"/>
              </a:rPr>
              <a:t>5. Content Syndication:</a:t>
            </a:r>
          </a:p>
          <a:p>
            <a:pPr algn="l">
              <a:lnSpc>
                <a:spcPts val="5282"/>
              </a:lnSpc>
            </a:pPr>
            <a:r>
              <a:rPr lang="en-US" sz="3107">
                <a:solidFill>
                  <a:srgbClr val="000000"/>
                </a:solidFill>
                <a:latin typeface="Alike"/>
                <a:ea typeface="Alike"/>
                <a:cs typeface="Alike"/>
                <a:sym typeface="Alike"/>
              </a:rPr>
              <a:t>Syndicate Blog Posts: Share content on platforms like Medium, LinkedIn Pulse, and industry-specific forums.</a:t>
            </a:r>
          </a:p>
          <a:p>
            <a:pPr algn="l">
              <a:lnSpc>
                <a:spcPts val="5282"/>
              </a:lnSpc>
            </a:pPr>
            <a:r>
              <a:rPr lang="en-US" sz="3107">
                <a:solidFill>
                  <a:srgbClr val="000000"/>
                </a:solidFill>
                <a:latin typeface="Alike"/>
                <a:ea typeface="Alike"/>
                <a:cs typeface="Alike"/>
                <a:sym typeface="Alike"/>
              </a:rPr>
              <a:t>Repurpose Content: Convert blog posts into infographics, videos, or podcasts to share across various channels.</a:t>
            </a:r>
          </a:p>
          <a:p>
            <a:pPr algn="l">
              <a:lnSpc>
                <a:spcPts val="5282"/>
              </a:lnSpc>
            </a:pPr>
            <a:r>
              <a:rPr lang="en-US" sz="3107">
                <a:solidFill>
                  <a:srgbClr val="000000"/>
                </a:solidFill>
                <a:latin typeface="Alike"/>
                <a:ea typeface="Alike"/>
                <a:cs typeface="Alike"/>
                <a:sym typeface="Alike"/>
              </a:rPr>
              <a:t>This combined content and off-page SEO strategy will enhance Gofrugal's online visibility, drive traffic, and improve search engine rankings.</a:t>
            </a:r>
          </a:p>
        </p:txBody>
      </p:sp>
    </p:spTree>
  </p:cSld>
  <p:clrMapOvr>
    <a:masterClrMapping/>
  </p:clrMapOvr>
  <p:transition spd="fast">
    <p:cover dir="rd"/>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8062521" y="2112153"/>
            <a:ext cx="1675260" cy="1812471"/>
          </a:xfrm>
          <a:prstGeom prst="rect">
            <a:avLst/>
          </a:prstGeom>
        </p:spPr>
      </p:pic>
      <p:pic>
        <p:nvPicPr>
          <p:cNvPr name="Picture 3" id="3"/>
          <p:cNvPicPr>
            <a:picLocks noChangeAspect="true"/>
          </p:cNvPicPr>
          <p:nvPr/>
        </p:nvPicPr>
        <p:blipFill>
          <a:blip r:embed="rId3">
            <a:alphaModFix amt="25000"/>
          </a:blip>
          <a:srcRect l="0" t="0" r="0" b="0"/>
          <a:stretch>
            <a:fillRect/>
          </a:stretch>
        </p:blipFill>
        <p:spPr>
          <a:xfrm flipH="false" flipV="false" rot="0">
            <a:off x="15635686" y="6362376"/>
            <a:ext cx="1623614" cy="1812471"/>
          </a:xfrm>
          <a:prstGeom prst="rect">
            <a:avLst/>
          </a:prstGeom>
        </p:spPr>
      </p:pic>
      <p:pic>
        <p:nvPicPr>
          <p:cNvPr name="Picture 4" id="4"/>
          <p:cNvPicPr>
            <a:picLocks noChangeAspect="true"/>
          </p:cNvPicPr>
          <p:nvPr/>
        </p:nvPicPr>
        <p:blipFill>
          <a:blip r:embed="rId4">
            <a:alphaModFix amt="25000"/>
          </a:blip>
          <a:srcRect l="0" t="0" r="0" b="0"/>
          <a:stretch>
            <a:fillRect/>
          </a:stretch>
        </p:blipFill>
        <p:spPr>
          <a:xfrm flipH="false" flipV="false" rot="0">
            <a:off x="13088429" y="6469145"/>
            <a:ext cx="1812471" cy="1598933"/>
          </a:xfrm>
          <a:prstGeom prst="rect">
            <a:avLst/>
          </a:prstGeom>
        </p:spPr>
      </p:pic>
      <p:pic>
        <p:nvPicPr>
          <p:cNvPr name="Picture 5" id="5"/>
          <p:cNvPicPr>
            <a:picLocks noChangeAspect="true"/>
          </p:cNvPicPr>
          <p:nvPr/>
        </p:nvPicPr>
        <p:blipFill>
          <a:blip r:embed="rId5">
            <a:alphaModFix amt="25000"/>
          </a:blip>
          <a:srcRect l="0" t="0" r="0" b="0"/>
          <a:stretch>
            <a:fillRect/>
          </a:stretch>
        </p:blipFill>
        <p:spPr>
          <a:xfrm flipH="false" flipV="false" rot="0">
            <a:off x="10541172" y="6547521"/>
            <a:ext cx="1812471" cy="1442182"/>
          </a:xfrm>
          <a:prstGeom prst="rect">
            <a:avLst/>
          </a:prstGeom>
        </p:spPr>
      </p:pic>
      <p:pic>
        <p:nvPicPr>
          <p:cNvPr name="Picture 6" id="6"/>
          <p:cNvPicPr>
            <a:picLocks noChangeAspect="true"/>
          </p:cNvPicPr>
          <p:nvPr/>
        </p:nvPicPr>
        <p:blipFill>
          <a:blip r:embed="rId6">
            <a:alphaModFix amt="25000"/>
          </a:blip>
          <a:srcRect l="0" t="0" r="0" b="0"/>
          <a:stretch>
            <a:fillRect/>
          </a:stretch>
        </p:blipFill>
        <p:spPr>
          <a:xfrm flipH="false" flipV="false" rot="0">
            <a:off x="8044179" y="6362376"/>
            <a:ext cx="1762207" cy="1812471"/>
          </a:xfrm>
          <a:prstGeom prst="rect">
            <a:avLst/>
          </a:prstGeom>
        </p:spPr>
      </p:pic>
      <p:pic>
        <p:nvPicPr>
          <p:cNvPr name="Picture 7" id="7"/>
          <p:cNvPicPr>
            <a:picLocks noChangeAspect="true"/>
          </p:cNvPicPr>
          <p:nvPr/>
        </p:nvPicPr>
        <p:blipFill>
          <a:blip r:embed="rId7">
            <a:alphaModFix amt="25000"/>
          </a:blip>
          <a:srcRect l="0" t="0" r="0" b="0"/>
          <a:stretch>
            <a:fillRect/>
          </a:stretch>
        </p:blipFill>
        <p:spPr>
          <a:xfrm flipH="false" flipV="false" rot="0">
            <a:off x="15446829" y="4311911"/>
            <a:ext cx="1812471" cy="1776742"/>
          </a:xfrm>
          <a:prstGeom prst="rect">
            <a:avLst/>
          </a:prstGeom>
        </p:spPr>
      </p:pic>
      <p:pic>
        <p:nvPicPr>
          <p:cNvPr name="Picture 8" id="8"/>
          <p:cNvPicPr>
            <a:picLocks noChangeAspect="true"/>
          </p:cNvPicPr>
          <p:nvPr/>
        </p:nvPicPr>
        <p:blipFill>
          <a:blip r:embed="rId8">
            <a:alphaModFix amt="25000"/>
          </a:blip>
          <a:srcRect l="0" t="0" r="0" b="0"/>
          <a:stretch>
            <a:fillRect/>
          </a:stretch>
        </p:blipFill>
        <p:spPr>
          <a:xfrm flipH="false" flipV="false" rot="0">
            <a:off x="12939517" y="4527914"/>
            <a:ext cx="1812471" cy="1344737"/>
          </a:xfrm>
          <a:prstGeom prst="rect">
            <a:avLst/>
          </a:prstGeom>
        </p:spPr>
      </p:pic>
      <p:pic>
        <p:nvPicPr>
          <p:cNvPr name="Picture 9" id="9"/>
          <p:cNvPicPr>
            <a:picLocks noChangeAspect="true"/>
          </p:cNvPicPr>
          <p:nvPr/>
        </p:nvPicPr>
        <p:blipFill>
          <a:blip r:embed="rId9">
            <a:alphaModFix amt="25000"/>
          </a:blip>
          <a:srcRect l="0" t="0" r="0" b="0"/>
          <a:stretch>
            <a:fillRect/>
          </a:stretch>
        </p:blipFill>
        <p:spPr>
          <a:xfrm flipH="false" flipV="false" rot="0">
            <a:off x="15516417" y="2112153"/>
            <a:ext cx="1742883" cy="1812471"/>
          </a:xfrm>
          <a:prstGeom prst="rect">
            <a:avLst/>
          </a:prstGeom>
        </p:spPr>
      </p:pic>
      <p:pic>
        <p:nvPicPr>
          <p:cNvPr name="Picture 10" id="10"/>
          <p:cNvPicPr>
            <a:picLocks noChangeAspect="true"/>
          </p:cNvPicPr>
          <p:nvPr/>
        </p:nvPicPr>
        <p:blipFill>
          <a:blip r:embed="rId10">
            <a:alphaModFix amt="25000"/>
          </a:blip>
          <a:srcRect l="0" t="0" r="0" b="0"/>
          <a:stretch>
            <a:fillRect/>
          </a:stretch>
        </p:blipFill>
        <p:spPr>
          <a:xfrm flipH="false" flipV="false" rot="0">
            <a:off x="10432205" y="4363179"/>
            <a:ext cx="1812471" cy="1674207"/>
          </a:xfrm>
          <a:prstGeom prst="rect">
            <a:avLst/>
          </a:prstGeom>
        </p:spPr>
      </p:pic>
      <p:pic>
        <p:nvPicPr>
          <p:cNvPr name="Picture 11" id="11"/>
          <p:cNvPicPr>
            <a:picLocks noChangeAspect="true"/>
          </p:cNvPicPr>
          <p:nvPr/>
        </p:nvPicPr>
        <p:blipFill>
          <a:blip r:embed="rId11">
            <a:alphaModFix amt="25000"/>
          </a:blip>
          <a:srcRect l="0" t="0" r="0" b="0"/>
          <a:stretch>
            <a:fillRect/>
          </a:stretch>
        </p:blipFill>
        <p:spPr>
          <a:xfrm flipH="false" flipV="false" rot="0">
            <a:off x="8019047" y="4294046"/>
            <a:ext cx="1718317" cy="1812471"/>
          </a:xfrm>
          <a:prstGeom prst="rect">
            <a:avLst/>
          </a:prstGeom>
        </p:spPr>
      </p:pic>
      <p:pic>
        <p:nvPicPr>
          <p:cNvPr name="Picture 12" id="12"/>
          <p:cNvPicPr>
            <a:picLocks noChangeAspect="true"/>
          </p:cNvPicPr>
          <p:nvPr/>
        </p:nvPicPr>
        <p:blipFill>
          <a:blip r:embed="rId12">
            <a:alphaModFix amt="25000"/>
          </a:blip>
          <a:srcRect l="0" t="0" r="0" b="0"/>
          <a:stretch>
            <a:fillRect/>
          </a:stretch>
        </p:blipFill>
        <p:spPr>
          <a:xfrm flipH="false" flipV="false" rot="0">
            <a:off x="13492810" y="2113754"/>
            <a:ext cx="1812471" cy="1809269"/>
          </a:xfrm>
          <a:prstGeom prst="rect">
            <a:avLst/>
          </a:prstGeom>
        </p:spPr>
      </p:pic>
      <p:pic>
        <p:nvPicPr>
          <p:cNvPr name="Picture 13" id="13"/>
          <p:cNvPicPr>
            <a:picLocks noChangeAspect="true"/>
          </p:cNvPicPr>
          <p:nvPr/>
        </p:nvPicPr>
        <p:blipFill>
          <a:blip r:embed="rId13">
            <a:alphaModFix amt="25000"/>
          </a:blip>
          <a:srcRect l="0" t="0" r="0" b="0"/>
          <a:stretch>
            <a:fillRect/>
          </a:stretch>
        </p:blipFill>
        <p:spPr>
          <a:xfrm flipH="false" flipV="false" rot="0">
            <a:off x="11972523" y="2112153"/>
            <a:ext cx="1309152" cy="1812471"/>
          </a:xfrm>
          <a:prstGeom prst="rect">
            <a:avLst/>
          </a:prstGeom>
        </p:spPr>
      </p:pic>
      <p:pic>
        <p:nvPicPr>
          <p:cNvPr name="Picture 14" id="14"/>
          <p:cNvPicPr>
            <a:picLocks noChangeAspect="true"/>
          </p:cNvPicPr>
          <p:nvPr/>
        </p:nvPicPr>
        <p:blipFill>
          <a:blip r:embed="rId14">
            <a:alphaModFix amt="25000"/>
          </a:blip>
          <a:srcRect l="0" t="0" r="0" b="0"/>
          <a:stretch>
            <a:fillRect/>
          </a:stretch>
        </p:blipFill>
        <p:spPr>
          <a:xfrm flipH="false" flipV="false" rot="0">
            <a:off x="9948916" y="2160875"/>
            <a:ext cx="1812471" cy="1715027"/>
          </a:xfrm>
          <a:prstGeom prst="rect">
            <a:avLst/>
          </a:prstGeom>
        </p:spPr>
      </p:pic>
      <p:sp>
        <p:nvSpPr>
          <p:cNvPr name="Freeform 15" id="15"/>
          <p:cNvSpPr/>
          <p:nvPr/>
        </p:nvSpPr>
        <p:spPr>
          <a:xfrm flipH="false" flipV="false" rot="0">
            <a:off x="509537" y="1028700"/>
            <a:ext cx="7509510" cy="8229600"/>
          </a:xfrm>
          <a:custGeom>
            <a:avLst/>
            <a:gdLst/>
            <a:ahLst/>
            <a:cxnLst/>
            <a:rect r="r" b="b" t="t" l="l"/>
            <a:pathLst>
              <a:path h="8229600" w="7509510">
                <a:moveTo>
                  <a:pt x="0" y="0"/>
                </a:moveTo>
                <a:lnTo>
                  <a:pt x="7509510" y="0"/>
                </a:lnTo>
                <a:lnTo>
                  <a:pt x="7509510" y="8229600"/>
                </a:lnTo>
                <a:lnTo>
                  <a:pt x="0" y="8229600"/>
                </a:lnTo>
                <a:lnTo>
                  <a:pt x="0" y="0"/>
                </a:lnTo>
                <a:close/>
              </a:path>
            </a:pathLst>
          </a:custGeom>
          <a:blipFill>
            <a:blip r:embed="rId15"/>
            <a:stretch>
              <a:fillRect l="0" t="0" r="0" b="0"/>
            </a:stretch>
          </a:blipFill>
        </p:spPr>
      </p:sp>
    </p:spTree>
  </p:cSld>
  <p:clrMapOvr>
    <a:masterClrMapping/>
  </p:clrMapOvr>
  <p:transition spd="fast">
    <p:cover dir="rd"/>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E4E3"/>
        </a:solidFill>
      </p:bgPr>
    </p:bg>
    <p:spTree>
      <p:nvGrpSpPr>
        <p:cNvPr id="1" name=""/>
        <p:cNvGrpSpPr/>
        <p:nvPr/>
      </p:nvGrpSpPr>
      <p:grpSpPr>
        <a:xfrm>
          <a:off x="0" y="0"/>
          <a:ext cx="0" cy="0"/>
          <a:chOff x="0" y="0"/>
          <a:chExt cx="0" cy="0"/>
        </a:xfrm>
      </p:grpSpPr>
      <p:grpSp>
        <p:nvGrpSpPr>
          <p:cNvPr name="Group 2" id="2"/>
          <p:cNvGrpSpPr/>
          <p:nvPr/>
        </p:nvGrpSpPr>
        <p:grpSpPr>
          <a:xfrm rot="0">
            <a:off x="803583" y="1964845"/>
            <a:ext cx="8115300" cy="1203127"/>
            <a:chOff x="0" y="0"/>
            <a:chExt cx="4436676" cy="660400"/>
          </a:xfrm>
        </p:grpSpPr>
        <p:sp>
          <p:nvSpPr>
            <p:cNvPr name="Freeform 3" id="3"/>
            <p:cNvSpPr/>
            <p:nvPr/>
          </p:nvSpPr>
          <p:spPr>
            <a:xfrm flipH="false" flipV="false" rot="0">
              <a:off x="0" y="0"/>
              <a:ext cx="4436676" cy="660400"/>
            </a:xfrm>
            <a:custGeom>
              <a:avLst/>
              <a:gdLst/>
              <a:ahLst/>
              <a:cxnLst/>
              <a:rect r="r" b="b" t="t" l="l"/>
              <a:pathLst>
                <a:path h="660400" w="4436676">
                  <a:moveTo>
                    <a:pt x="4312216" y="660400"/>
                  </a:moveTo>
                  <a:lnTo>
                    <a:pt x="124460" y="660400"/>
                  </a:lnTo>
                  <a:cubicBezTo>
                    <a:pt x="55880" y="660400"/>
                    <a:pt x="0" y="604520"/>
                    <a:pt x="0" y="535940"/>
                  </a:cubicBezTo>
                  <a:lnTo>
                    <a:pt x="0" y="124460"/>
                  </a:lnTo>
                  <a:cubicBezTo>
                    <a:pt x="0" y="55880"/>
                    <a:pt x="55880" y="0"/>
                    <a:pt x="124460" y="0"/>
                  </a:cubicBezTo>
                  <a:lnTo>
                    <a:pt x="4312216" y="0"/>
                  </a:lnTo>
                  <a:cubicBezTo>
                    <a:pt x="4380796" y="0"/>
                    <a:pt x="4436676" y="55880"/>
                    <a:pt x="4436676" y="124460"/>
                  </a:cubicBezTo>
                  <a:lnTo>
                    <a:pt x="4436676" y="535940"/>
                  </a:lnTo>
                  <a:cubicBezTo>
                    <a:pt x="4436676" y="604520"/>
                    <a:pt x="4380796" y="660400"/>
                    <a:pt x="4312216" y="660400"/>
                  </a:cubicBezTo>
                  <a:close/>
                </a:path>
              </a:pathLst>
            </a:custGeom>
            <a:solidFill>
              <a:srgbClr val="FFFCF7"/>
            </a:solidFill>
          </p:spPr>
        </p:sp>
      </p:grpSp>
      <p:sp>
        <p:nvSpPr>
          <p:cNvPr name="Freeform 4" id="4"/>
          <p:cNvSpPr/>
          <p:nvPr/>
        </p:nvSpPr>
        <p:spPr>
          <a:xfrm flipH="false" flipV="false" rot="0">
            <a:off x="1357133" y="6963663"/>
            <a:ext cx="334089" cy="357076"/>
          </a:xfrm>
          <a:custGeom>
            <a:avLst/>
            <a:gdLst/>
            <a:ahLst/>
            <a:cxnLst/>
            <a:rect r="r" b="b" t="t" l="l"/>
            <a:pathLst>
              <a:path h="357076" w="334089">
                <a:moveTo>
                  <a:pt x="0" y="0"/>
                </a:moveTo>
                <a:lnTo>
                  <a:pt x="334090" y="0"/>
                </a:lnTo>
                <a:lnTo>
                  <a:pt x="334090" y="357076"/>
                </a:lnTo>
                <a:lnTo>
                  <a:pt x="0" y="357076"/>
                </a:lnTo>
                <a:lnTo>
                  <a:pt x="0" y="0"/>
                </a:lnTo>
                <a:close/>
              </a:path>
            </a:pathLst>
          </a:custGeom>
          <a:blipFill>
            <a:blip r:embed="rId2"/>
            <a:stretch>
              <a:fillRect l="0" t="0" r="0" b="0"/>
            </a:stretch>
          </a:blipFill>
        </p:spPr>
      </p:sp>
      <p:sp>
        <p:nvSpPr>
          <p:cNvPr name="Freeform 5" id="5"/>
          <p:cNvSpPr/>
          <p:nvPr/>
        </p:nvSpPr>
        <p:spPr>
          <a:xfrm flipH="false" flipV="false" rot="2700000">
            <a:off x="1349112" y="7742536"/>
            <a:ext cx="350132" cy="350132"/>
          </a:xfrm>
          <a:custGeom>
            <a:avLst/>
            <a:gdLst/>
            <a:ahLst/>
            <a:cxnLst/>
            <a:rect r="r" b="b" t="t" l="l"/>
            <a:pathLst>
              <a:path h="350132" w="350132">
                <a:moveTo>
                  <a:pt x="0" y="0"/>
                </a:moveTo>
                <a:lnTo>
                  <a:pt x="350132" y="0"/>
                </a:lnTo>
                <a:lnTo>
                  <a:pt x="350132" y="350132"/>
                </a:lnTo>
                <a:lnTo>
                  <a:pt x="0" y="3501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803583" y="560268"/>
            <a:ext cx="8340417" cy="1247775"/>
          </a:xfrm>
          <a:prstGeom prst="rect">
            <a:avLst/>
          </a:prstGeom>
        </p:spPr>
        <p:txBody>
          <a:bodyPr anchor="t" rtlCol="false" tIns="0" lIns="0" bIns="0" rIns="0">
            <a:spAutoFit/>
          </a:bodyPr>
          <a:lstStyle/>
          <a:p>
            <a:pPr algn="l" marL="0" indent="0" lvl="0">
              <a:lnSpc>
                <a:spcPts val="8399"/>
              </a:lnSpc>
              <a:spcBef>
                <a:spcPct val="0"/>
              </a:spcBef>
            </a:pPr>
            <a:r>
              <a:rPr lang="en-US" sz="6999">
                <a:solidFill>
                  <a:srgbClr val="2B2B2B"/>
                </a:solidFill>
                <a:latin typeface="Agrandir"/>
                <a:ea typeface="Agrandir"/>
                <a:cs typeface="Agrandir"/>
                <a:sym typeface="Agrandir"/>
              </a:rPr>
              <a:t>Company Selection</a:t>
            </a:r>
          </a:p>
        </p:txBody>
      </p:sp>
      <p:sp>
        <p:nvSpPr>
          <p:cNvPr name="TextBox 7" id="7"/>
          <p:cNvSpPr txBox="true"/>
          <p:nvPr/>
        </p:nvSpPr>
        <p:spPr>
          <a:xfrm rot="0">
            <a:off x="1276598" y="2083109"/>
            <a:ext cx="7587243" cy="776098"/>
          </a:xfrm>
          <a:prstGeom prst="rect">
            <a:avLst/>
          </a:prstGeom>
        </p:spPr>
        <p:txBody>
          <a:bodyPr anchor="t" rtlCol="false" tIns="0" lIns="0" bIns="0" rIns="0">
            <a:spAutoFit/>
          </a:bodyPr>
          <a:lstStyle/>
          <a:p>
            <a:pPr algn="l">
              <a:lnSpc>
                <a:spcPts val="6668"/>
              </a:lnSpc>
            </a:pPr>
            <a:r>
              <a:rPr lang="en-US" sz="3899">
                <a:solidFill>
                  <a:srgbClr val="2B2B2B"/>
                </a:solidFill>
                <a:latin typeface="Alike"/>
                <a:ea typeface="Alike"/>
                <a:cs typeface="Alike"/>
                <a:sym typeface="Alike"/>
              </a:rPr>
              <a:t>GOFRUGAL Technologies Pvt. Ltd</a:t>
            </a:r>
          </a:p>
        </p:txBody>
      </p:sp>
      <p:sp>
        <p:nvSpPr>
          <p:cNvPr name="TextBox 8" id="8"/>
          <p:cNvSpPr txBox="true"/>
          <p:nvPr/>
        </p:nvSpPr>
        <p:spPr>
          <a:xfrm rot="0">
            <a:off x="5070219" y="3444197"/>
            <a:ext cx="2747973" cy="1247775"/>
          </a:xfrm>
          <a:prstGeom prst="rect">
            <a:avLst/>
          </a:prstGeom>
        </p:spPr>
        <p:txBody>
          <a:bodyPr anchor="t" rtlCol="false" tIns="0" lIns="0" bIns="0" rIns="0">
            <a:spAutoFit/>
          </a:bodyPr>
          <a:lstStyle/>
          <a:p>
            <a:pPr algn="l" marL="0" indent="0" lvl="0">
              <a:lnSpc>
                <a:spcPts val="8399"/>
              </a:lnSpc>
              <a:spcBef>
                <a:spcPct val="0"/>
              </a:spcBef>
            </a:pPr>
            <a:r>
              <a:rPr lang="en-US" sz="6999">
                <a:solidFill>
                  <a:srgbClr val="2B2B2B"/>
                </a:solidFill>
                <a:latin typeface="Agrandir"/>
                <a:ea typeface="Agrandir"/>
                <a:cs typeface="Agrandir"/>
                <a:sym typeface="Agrandir"/>
              </a:rPr>
              <a:t>About</a:t>
            </a:r>
          </a:p>
        </p:txBody>
      </p:sp>
      <p:grpSp>
        <p:nvGrpSpPr>
          <p:cNvPr name="Group 9" id="9"/>
          <p:cNvGrpSpPr/>
          <p:nvPr/>
        </p:nvGrpSpPr>
        <p:grpSpPr>
          <a:xfrm rot="0">
            <a:off x="5086350" y="4691972"/>
            <a:ext cx="12732915" cy="4974179"/>
            <a:chOff x="0" y="0"/>
            <a:chExt cx="6961150" cy="2730342"/>
          </a:xfrm>
        </p:grpSpPr>
        <p:sp>
          <p:nvSpPr>
            <p:cNvPr name="Freeform 10" id="10"/>
            <p:cNvSpPr/>
            <p:nvPr/>
          </p:nvSpPr>
          <p:spPr>
            <a:xfrm flipH="false" flipV="false" rot="0">
              <a:off x="0" y="0"/>
              <a:ext cx="6961150" cy="2730342"/>
            </a:xfrm>
            <a:custGeom>
              <a:avLst/>
              <a:gdLst/>
              <a:ahLst/>
              <a:cxnLst/>
              <a:rect r="r" b="b" t="t" l="l"/>
              <a:pathLst>
                <a:path h="2730342" w="6961150">
                  <a:moveTo>
                    <a:pt x="6836690" y="2730342"/>
                  </a:moveTo>
                  <a:lnTo>
                    <a:pt x="124460" y="2730342"/>
                  </a:lnTo>
                  <a:cubicBezTo>
                    <a:pt x="55880" y="2730342"/>
                    <a:pt x="0" y="2674462"/>
                    <a:pt x="0" y="2605882"/>
                  </a:cubicBezTo>
                  <a:lnTo>
                    <a:pt x="0" y="124460"/>
                  </a:lnTo>
                  <a:cubicBezTo>
                    <a:pt x="0" y="55880"/>
                    <a:pt x="55880" y="0"/>
                    <a:pt x="124460" y="0"/>
                  </a:cubicBezTo>
                  <a:lnTo>
                    <a:pt x="6836690" y="0"/>
                  </a:lnTo>
                  <a:cubicBezTo>
                    <a:pt x="6905270" y="0"/>
                    <a:pt x="6961150" y="55880"/>
                    <a:pt x="6961150" y="124460"/>
                  </a:cubicBezTo>
                  <a:lnTo>
                    <a:pt x="6961150" y="2605882"/>
                  </a:lnTo>
                  <a:cubicBezTo>
                    <a:pt x="6961150" y="2674462"/>
                    <a:pt x="6905270" y="2730342"/>
                    <a:pt x="6836690" y="2730342"/>
                  </a:cubicBezTo>
                  <a:close/>
                </a:path>
              </a:pathLst>
            </a:custGeom>
            <a:solidFill>
              <a:srgbClr val="FFFCF7"/>
            </a:solidFill>
          </p:spPr>
        </p:sp>
      </p:grpSp>
      <p:sp>
        <p:nvSpPr>
          <p:cNvPr name="TextBox 11" id="11"/>
          <p:cNvSpPr txBox="true"/>
          <p:nvPr/>
        </p:nvSpPr>
        <p:spPr>
          <a:xfrm rot="0">
            <a:off x="5350378" y="4895961"/>
            <a:ext cx="12153551" cy="4445507"/>
          </a:xfrm>
          <a:prstGeom prst="rect">
            <a:avLst/>
          </a:prstGeom>
        </p:spPr>
        <p:txBody>
          <a:bodyPr anchor="t" rtlCol="false" tIns="0" lIns="0" bIns="0" rIns="0">
            <a:spAutoFit/>
          </a:bodyPr>
          <a:lstStyle/>
          <a:p>
            <a:pPr algn="l">
              <a:lnSpc>
                <a:spcPts val="3591"/>
              </a:lnSpc>
            </a:pPr>
            <a:r>
              <a:rPr lang="en-US" sz="2100">
                <a:solidFill>
                  <a:srgbClr val="2B2B2B"/>
                </a:solidFill>
                <a:latin typeface="Alike"/>
                <a:ea typeface="Alike"/>
                <a:cs typeface="Alike"/>
                <a:sym typeface="Alike"/>
              </a:rPr>
              <a:t>Gofrugal is a digital-first company offering cloud and mobile ERP solutions to Retail, Restaurant and Distribution businesses. Established in 2004, we help businesses embrace agility and transform digitally to stay competitive in the dynamic market. We help businesses grow with minimal staff, least skills along with accurate and reliable solutions. Gofrugal's products and solutions empowers businesses to delight its customers, manage them efficiently, connect and collaborate with its stakeholders and most importantly take timely decisions on the move. More than 30,000 customers across 75+ countries experience simplicity in running their businesses with Gofrugal. We address the needs of a wide spectrum of customers from small independent stores to local chains and large enterprises. A global player headquartered in Chennai, we envision a ‘Happiness First’ environment to provide a friction less experience to all the stakeholders.</a:t>
            </a:r>
          </a:p>
        </p:txBody>
      </p:sp>
    </p:spTree>
  </p:cSld>
  <p:clrMapOvr>
    <a:masterClrMapping/>
  </p:clrMapOvr>
  <p:transition spd="fast">
    <p:cover dir="rd"/>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3203220">
            <a:off x="10055853" y="-265970"/>
            <a:ext cx="11814494" cy="12461864"/>
          </a:xfrm>
          <a:prstGeom prst="rect">
            <a:avLst/>
          </a:prstGeom>
        </p:spPr>
      </p:pic>
      <p:pic>
        <p:nvPicPr>
          <p:cNvPr name="Picture 3" id="3"/>
          <p:cNvPicPr>
            <a:picLocks noChangeAspect="true"/>
          </p:cNvPicPr>
          <p:nvPr/>
        </p:nvPicPr>
        <p:blipFill>
          <a:blip r:embed="rId3">
            <a:alphaModFix amt="25000"/>
          </a:blip>
          <a:srcRect l="0" t="0" r="0" b="0"/>
          <a:stretch>
            <a:fillRect/>
          </a:stretch>
        </p:blipFill>
        <p:spPr>
          <a:xfrm flipH="false" flipV="false" rot="-5741405">
            <a:off x="8316155" y="8504485"/>
            <a:ext cx="4865516" cy="6168780"/>
          </a:xfrm>
          <a:prstGeom prst="rect">
            <a:avLst/>
          </a:prstGeom>
        </p:spPr>
      </p:pic>
      <p:sp>
        <p:nvSpPr>
          <p:cNvPr name="Freeform 4" id="4"/>
          <p:cNvSpPr/>
          <p:nvPr/>
        </p:nvSpPr>
        <p:spPr>
          <a:xfrm flipH="false" flipV="false" rot="0">
            <a:off x="310078" y="2286972"/>
            <a:ext cx="11773398" cy="5863784"/>
          </a:xfrm>
          <a:custGeom>
            <a:avLst/>
            <a:gdLst/>
            <a:ahLst/>
            <a:cxnLst/>
            <a:rect r="r" b="b" t="t" l="l"/>
            <a:pathLst>
              <a:path h="5863784" w="11773398">
                <a:moveTo>
                  <a:pt x="0" y="0"/>
                </a:moveTo>
                <a:lnTo>
                  <a:pt x="11773398" y="0"/>
                </a:lnTo>
                <a:lnTo>
                  <a:pt x="11773398" y="5863784"/>
                </a:lnTo>
                <a:lnTo>
                  <a:pt x="0" y="5863784"/>
                </a:lnTo>
                <a:lnTo>
                  <a:pt x="0" y="0"/>
                </a:lnTo>
                <a:close/>
              </a:path>
            </a:pathLst>
          </a:custGeom>
          <a:blipFill>
            <a:blip r:embed="rId4"/>
            <a:stretch>
              <a:fillRect l="0" t="0" r="-1945" b="0"/>
            </a:stretch>
          </a:blipFill>
        </p:spPr>
      </p:sp>
      <p:sp>
        <p:nvSpPr>
          <p:cNvPr name="TextBox 5" id="5"/>
          <p:cNvSpPr txBox="true"/>
          <p:nvPr/>
        </p:nvSpPr>
        <p:spPr>
          <a:xfrm rot="0">
            <a:off x="2078202" y="381635"/>
            <a:ext cx="5360316" cy="1193800"/>
          </a:xfrm>
          <a:prstGeom prst="rect">
            <a:avLst/>
          </a:prstGeom>
        </p:spPr>
        <p:txBody>
          <a:bodyPr anchor="t" rtlCol="false" tIns="0" lIns="0" bIns="0" rIns="0">
            <a:spAutoFit/>
          </a:bodyPr>
          <a:lstStyle/>
          <a:p>
            <a:pPr algn="ctr">
              <a:lnSpc>
                <a:spcPts val="9799"/>
              </a:lnSpc>
              <a:spcBef>
                <a:spcPct val="0"/>
              </a:spcBef>
            </a:pPr>
            <a:r>
              <a:rPr lang="en-US" sz="6999">
                <a:solidFill>
                  <a:srgbClr val="000000"/>
                </a:solidFill>
                <a:latin typeface="Alike"/>
                <a:ea typeface="Alike"/>
                <a:cs typeface="Alike"/>
                <a:sym typeface="Alike"/>
              </a:rPr>
              <a:t>SEO Score</a:t>
            </a:r>
          </a:p>
        </p:txBody>
      </p:sp>
      <p:sp>
        <p:nvSpPr>
          <p:cNvPr name="TextBox 6" id="6"/>
          <p:cNvSpPr txBox="true"/>
          <p:nvPr/>
        </p:nvSpPr>
        <p:spPr>
          <a:xfrm rot="0">
            <a:off x="12519910" y="410210"/>
            <a:ext cx="5360316" cy="969644"/>
          </a:xfrm>
          <a:prstGeom prst="rect">
            <a:avLst/>
          </a:prstGeom>
        </p:spPr>
        <p:txBody>
          <a:bodyPr anchor="t" rtlCol="false" tIns="0" lIns="0" bIns="0" rIns="0">
            <a:spAutoFit/>
          </a:bodyPr>
          <a:lstStyle/>
          <a:p>
            <a:pPr algn="ctr">
              <a:lnSpc>
                <a:spcPts val="7980"/>
              </a:lnSpc>
              <a:spcBef>
                <a:spcPct val="0"/>
              </a:spcBef>
            </a:pPr>
            <a:r>
              <a:rPr lang="en-US" sz="5700">
                <a:solidFill>
                  <a:srgbClr val="000000"/>
                </a:solidFill>
                <a:latin typeface="Alike"/>
                <a:ea typeface="Alike"/>
                <a:cs typeface="Alike"/>
                <a:sym typeface="Alike"/>
              </a:rPr>
              <a:t>Critical Issues </a:t>
            </a:r>
          </a:p>
        </p:txBody>
      </p:sp>
      <p:sp>
        <p:nvSpPr>
          <p:cNvPr name="TextBox 7" id="7"/>
          <p:cNvSpPr txBox="true"/>
          <p:nvPr/>
        </p:nvSpPr>
        <p:spPr>
          <a:xfrm rot="0">
            <a:off x="12083476" y="1413743"/>
            <a:ext cx="5796750" cy="7448550"/>
          </a:xfrm>
          <a:prstGeom prst="rect">
            <a:avLst/>
          </a:prstGeom>
        </p:spPr>
        <p:txBody>
          <a:bodyPr anchor="t" rtlCol="false" tIns="0" lIns="0" bIns="0" rIns="0">
            <a:spAutoFit/>
          </a:bodyPr>
          <a:lstStyle/>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The meta description is 269 characters long, which is too long.</a:t>
            </a:r>
          </a:p>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Some images on the page have no alt attribute.</a:t>
            </a:r>
          </a:p>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Too few internal links on the page.</a:t>
            </a:r>
          </a:p>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Some Open Graph meta tags are missing.</a:t>
            </a:r>
          </a:p>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The server is not using "expires" headers for the images.</a:t>
            </a:r>
          </a:p>
          <a:p>
            <a:pPr algn="ctr" marL="647702" indent="-323851" lvl="1">
              <a:lnSpc>
                <a:spcPts val="4200"/>
              </a:lnSpc>
              <a:buFont typeface="Arial"/>
              <a:buChar char="•"/>
            </a:pPr>
            <a:r>
              <a:rPr lang="en-US" sz="3000">
                <a:solidFill>
                  <a:srgbClr val="000000"/>
                </a:solidFill>
                <a:latin typeface="Canva Sans"/>
                <a:ea typeface="Canva Sans"/>
                <a:cs typeface="Canva Sans"/>
                <a:sym typeface="Canva Sans"/>
              </a:rPr>
              <a:t>Some Javascript files don't seem to be minified.</a:t>
            </a:r>
          </a:p>
        </p:txBody>
      </p:sp>
    </p:spTree>
  </p:cSld>
  <p:clrMapOvr>
    <a:masterClrMapping/>
  </p:clrMapOvr>
  <p:transition spd="fast">
    <p:cover dir="rd"/>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sp>
        <p:nvSpPr>
          <p:cNvPr name="TextBox 2" id="2"/>
          <p:cNvSpPr txBox="true"/>
          <p:nvPr/>
        </p:nvSpPr>
        <p:spPr>
          <a:xfrm rot="0">
            <a:off x="314701" y="266700"/>
            <a:ext cx="17325104" cy="762000"/>
          </a:xfrm>
          <a:prstGeom prst="rect">
            <a:avLst/>
          </a:prstGeom>
        </p:spPr>
        <p:txBody>
          <a:bodyPr anchor="t" rtlCol="false" tIns="0" lIns="0" bIns="0" rIns="0">
            <a:spAutoFit/>
          </a:bodyPr>
          <a:lstStyle/>
          <a:p>
            <a:pPr algn="ctr" marL="0" indent="0" lvl="0">
              <a:lnSpc>
                <a:spcPts val="6000"/>
              </a:lnSpc>
              <a:spcBef>
                <a:spcPct val="0"/>
              </a:spcBef>
            </a:pPr>
            <a:r>
              <a:rPr lang="en-US" sz="5000">
                <a:solidFill>
                  <a:srgbClr val="2B2B2B"/>
                </a:solidFill>
                <a:latin typeface="Alike"/>
                <a:ea typeface="Alike"/>
                <a:cs typeface="Alike"/>
                <a:sym typeface="Alike"/>
              </a:rPr>
              <a:t>Initial Audit</a:t>
            </a:r>
          </a:p>
        </p:txBody>
      </p:sp>
      <p:pic>
        <p:nvPicPr>
          <p:cNvPr name="Picture 3" id="3"/>
          <p:cNvPicPr>
            <a:picLocks noChangeAspect="true"/>
          </p:cNvPicPr>
          <p:nvPr/>
        </p:nvPicPr>
        <p:blipFill>
          <a:blip r:embed="rId2">
            <a:alphaModFix amt="25000"/>
          </a:blip>
          <a:srcRect l="0" t="0" r="0" b="0"/>
          <a:stretch>
            <a:fillRect/>
          </a:stretch>
        </p:blipFill>
        <p:spPr>
          <a:xfrm flipH="false" flipV="false" rot="0">
            <a:off x="-4810715" y="2950641"/>
            <a:ext cx="9621431" cy="9789932"/>
          </a:xfrm>
          <a:prstGeom prst="rect">
            <a:avLst/>
          </a:prstGeom>
        </p:spPr>
      </p:pic>
      <p:pic>
        <p:nvPicPr>
          <p:cNvPr name="Picture 4" id="4"/>
          <p:cNvPicPr>
            <a:picLocks noChangeAspect="true"/>
          </p:cNvPicPr>
          <p:nvPr/>
        </p:nvPicPr>
        <p:blipFill>
          <a:blip r:embed="rId3">
            <a:alphaModFix amt="50000"/>
          </a:blip>
          <a:srcRect l="0" t="0" r="0" b="0"/>
          <a:stretch>
            <a:fillRect/>
          </a:stretch>
        </p:blipFill>
        <p:spPr>
          <a:xfrm flipH="false" flipV="false" rot="9720163">
            <a:off x="12600387" y="-3298660"/>
            <a:ext cx="8670039" cy="8654721"/>
          </a:xfrm>
          <a:prstGeom prst="rect">
            <a:avLst/>
          </a:prstGeom>
        </p:spPr>
      </p:pic>
      <p:sp>
        <p:nvSpPr>
          <p:cNvPr name="TextBox 5" id="5"/>
          <p:cNvSpPr txBox="true"/>
          <p:nvPr/>
        </p:nvSpPr>
        <p:spPr>
          <a:xfrm rot="0">
            <a:off x="1384267" y="866775"/>
            <a:ext cx="16255538" cy="10587257"/>
          </a:xfrm>
          <a:prstGeom prst="rect">
            <a:avLst/>
          </a:prstGeom>
        </p:spPr>
        <p:txBody>
          <a:bodyPr anchor="t" rtlCol="false" tIns="0" lIns="0" bIns="0" rIns="0">
            <a:spAutoFit/>
          </a:bodyPr>
          <a:lstStyle/>
          <a:p>
            <a:pPr algn="just">
              <a:lnSpc>
                <a:spcPts val="4649"/>
              </a:lnSpc>
            </a:pPr>
            <a:r>
              <a:rPr lang="en-US" sz="2499">
                <a:solidFill>
                  <a:srgbClr val="2B2B2B"/>
                </a:solidFill>
                <a:latin typeface="Alike Bold"/>
                <a:ea typeface="Alike Bold"/>
                <a:cs typeface="Alike Bold"/>
                <a:sym typeface="Alike Bold"/>
              </a:rPr>
              <a:t>Current Performance:</a:t>
            </a:r>
          </a:p>
          <a:p>
            <a:pPr algn="just" marL="474979" indent="-237490" lvl="1">
              <a:lnSpc>
                <a:spcPts val="4091"/>
              </a:lnSpc>
              <a:buFont typeface="Arial"/>
              <a:buChar char="•"/>
            </a:pPr>
            <a:r>
              <a:rPr lang="en-US" sz="2199">
                <a:solidFill>
                  <a:srgbClr val="2B2B2B"/>
                </a:solidFill>
                <a:latin typeface="Alike"/>
                <a:ea typeface="Alike"/>
                <a:cs typeface="Alike"/>
                <a:sym typeface="Alike"/>
              </a:rPr>
              <a:t>Overall SEO Score: The website has a strong overall SEO score of 76/100, indicating good optimization efforts.</a:t>
            </a:r>
          </a:p>
          <a:p>
            <a:pPr algn="just" marL="474979" indent="-237490" lvl="1">
              <a:lnSpc>
                <a:spcPts val="4091"/>
              </a:lnSpc>
              <a:buFont typeface="Arial"/>
              <a:buChar char="•"/>
            </a:pPr>
            <a:r>
              <a:rPr lang="en-US" sz="2199">
                <a:solidFill>
                  <a:srgbClr val="2B2B2B"/>
                </a:solidFill>
                <a:latin typeface="Alike"/>
                <a:ea typeface="Alike"/>
                <a:cs typeface="Alike"/>
                <a:sym typeface="Alike"/>
              </a:rPr>
              <a:t>Search Visibility: Keywords are well integrated into the title and description, improving the website's visibility in search engine results.</a:t>
            </a:r>
          </a:p>
          <a:p>
            <a:pPr algn="just" marL="474979" indent="-237490" lvl="1">
              <a:lnSpc>
                <a:spcPts val="4091"/>
              </a:lnSpc>
              <a:buFont typeface="Arial"/>
              <a:buChar char="•"/>
            </a:pPr>
            <a:r>
              <a:rPr lang="en-US" sz="2199">
                <a:solidFill>
                  <a:srgbClr val="2B2B2B"/>
                </a:solidFill>
                <a:latin typeface="Alike"/>
                <a:ea typeface="Alike"/>
                <a:cs typeface="Alike"/>
                <a:sym typeface="Alike"/>
              </a:rPr>
              <a:t>Page Load Speed: The website has a fast response time, under 0.2 seconds, which is crucial for user experience and search rankings.</a:t>
            </a:r>
          </a:p>
          <a:p>
            <a:pPr algn="just">
              <a:lnSpc>
                <a:spcPts val="4649"/>
              </a:lnSpc>
            </a:pPr>
            <a:r>
              <a:rPr lang="en-US" sz="2499">
                <a:solidFill>
                  <a:srgbClr val="2B2B2B"/>
                </a:solidFill>
                <a:latin typeface="Alike Bold"/>
                <a:ea typeface="Alike Bold"/>
                <a:cs typeface="Alike Bold"/>
                <a:sym typeface="Alike Bold"/>
              </a:rPr>
              <a:t>Strengths:</a:t>
            </a:r>
          </a:p>
          <a:p>
            <a:pPr algn="just" marL="474979" indent="-237490" lvl="1">
              <a:lnSpc>
                <a:spcPts val="4091"/>
              </a:lnSpc>
              <a:buFont typeface="Arial"/>
              <a:buChar char="•"/>
            </a:pPr>
            <a:r>
              <a:rPr lang="en-US" sz="2199">
                <a:solidFill>
                  <a:srgbClr val="2B2B2B"/>
                </a:solidFill>
                <a:latin typeface="Alike"/>
                <a:ea typeface="Alike"/>
                <a:cs typeface="Alike"/>
                <a:sym typeface="Alike"/>
              </a:rPr>
              <a:t>Title and H1 Tags: The website uses appropriate titles and H1 tags that include keywords, enhancing SEO effectiveness.</a:t>
            </a:r>
          </a:p>
          <a:p>
            <a:pPr algn="just" marL="474979" indent="-237490" lvl="1">
              <a:lnSpc>
                <a:spcPts val="4091"/>
              </a:lnSpc>
              <a:buFont typeface="Arial"/>
              <a:buChar char="•"/>
            </a:pPr>
            <a:r>
              <a:rPr lang="en-US" sz="2199">
                <a:solidFill>
                  <a:srgbClr val="2B2B2B"/>
                </a:solidFill>
                <a:latin typeface="Alike"/>
                <a:ea typeface="Alike"/>
                <a:cs typeface="Alike"/>
                <a:sym typeface="Alike"/>
              </a:rPr>
              <a:t>Schema Markup: The website utilizes Schema.org data, which helps search engines understand the content better and improves visibility in search results.</a:t>
            </a:r>
          </a:p>
          <a:p>
            <a:pPr algn="just" marL="474979" indent="-237490" lvl="1">
              <a:lnSpc>
                <a:spcPts val="4091"/>
              </a:lnSpc>
              <a:buFont typeface="Arial"/>
              <a:buChar char="•"/>
            </a:pPr>
            <a:r>
              <a:rPr lang="en-US" sz="2199">
                <a:solidFill>
                  <a:srgbClr val="2B2B2B"/>
                </a:solidFill>
                <a:latin typeface="Alike"/>
                <a:ea typeface="Alike"/>
                <a:cs typeface="Alike"/>
                <a:sym typeface="Alike"/>
              </a:rPr>
              <a:t>Security Measures: The site uses HTTPS, ensuring secure data transfer, and has not been flagged for malware by Google.</a:t>
            </a:r>
          </a:p>
          <a:p>
            <a:pPr algn="just">
              <a:lnSpc>
                <a:spcPts val="4649"/>
              </a:lnSpc>
            </a:pPr>
            <a:r>
              <a:rPr lang="en-US" sz="2499">
                <a:solidFill>
                  <a:srgbClr val="2B2B2B"/>
                </a:solidFill>
                <a:latin typeface="Alike Bold"/>
                <a:ea typeface="Alike Bold"/>
                <a:cs typeface="Alike Bold"/>
                <a:sym typeface="Alike Bold"/>
              </a:rPr>
              <a:t>Weaknesses:</a:t>
            </a:r>
          </a:p>
          <a:p>
            <a:pPr algn="just" marL="474979" indent="-237490" lvl="1">
              <a:lnSpc>
                <a:spcPts val="4091"/>
              </a:lnSpc>
              <a:buFont typeface="Arial"/>
              <a:buChar char="•"/>
            </a:pPr>
            <a:r>
              <a:rPr lang="en-US" sz="2199">
                <a:solidFill>
                  <a:srgbClr val="2B2B2B"/>
                </a:solidFill>
                <a:latin typeface="Alike"/>
                <a:ea typeface="Alike"/>
                <a:cs typeface="Alike"/>
                <a:sym typeface="Alike"/>
              </a:rPr>
              <a:t>Meta Description Length: The meta description is too long, which could negatively impact how it is displayed in search results.</a:t>
            </a:r>
          </a:p>
          <a:p>
            <a:pPr algn="just" marL="474979" indent="-237490" lvl="1">
              <a:lnSpc>
                <a:spcPts val="4091"/>
              </a:lnSpc>
              <a:buFont typeface="Arial"/>
              <a:buChar char="•"/>
            </a:pPr>
            <a:r>
              <a:rPr lang="en-US" sz="2199">
                <a:solidFill>
                  <a:srgbClr val="2B2B2B"/>
                </a:solidFill>
                <a:latin typeface="Alike"/>
                <a:ea typeface="Alike"/>
                <a:cs typeface="Alike"/>
                <a:sym typeface="Alike"/>
              </a:rPr>
              <a:t>Unminified Javascript Files: Some Javascript files are not minified, which can affect the site's performance and load times.</a:t>
            </a:r>
          </a:p>
          <a:p>
            <a:pPr algn="just" marL="474979" indent="-237490" lvl="1">
              <a:lnSpc>
                <a:spcPts val="4091"/>
              </a:lnSpc>
              <a:buFont typeface="Arial"/>
              <a:buChar char="•"/>
            </a:pPr>
            <a:r>
              <a:rPr lang="en-US" sz="2199">
                <a:solidFill>
                  <a:srgbClr val="2B2B2B"/>
                </a:solidFill>
                <a:latin typeface="Alike"/>
                <a:ea typeface="Alike"/>
                <a:cs typeface="Alike"/>
                <a:sym typeface="Alike"/>
              </a:rPr>
              <a:t>Missing Alt Attributes: Several images on the page lack alt attributes, which can harm accessibility and SEO.</a:t>
            </a:r>
          </a:p>
          <a:p>
            <a:pPr algn="just" marL="474979" indent="-237490" lvl="1">
              <a:lnSpc>
                <a:spcPts val="4091"/>
              </a:lnSpc>
              <a:buFont typeface="Arial"/>
              <a:buChar char="•"/>
            </a:pPr>
            <a:r>
              <a:rPr lang="en-US" sz="2199">
                <a:solidFill>
                  <a:srgbClr val="2B2B2B"/>
                </a:solidFill>
                <a:latin typeface="Alike"/>
                <a:ea typeface="Alike"/>
                <a:cs typeface="Alike"/>
                <a:sym typeface="Alike"/>
              </a:rPr>
              <a:t>Limited Internal Linking: The website has too few internal links, which can affect navigation and the distribution of link equity across pages.</a:t>
            </a:r>
          </a:p>
          <a:p>
            <a:pPr algn="just">
              <a:lnSpc>
                <a:spcPts val="4428"/>
              </a:lnSpc>
            </a:pPr>
          </a:p>
          <a:p>
            <a:pPr algn="just">
              <a:lnSpc>
                <a:spcPts val="4428"/>
              </a:lnSpc>
            </a:pPr>
          </a:p>
          <a:p>
            <a:pPr algn="just">
              <a:lnSpc>
                <a:spcPts val="4428"/>
              </a:lnSpc>
            </a:pPr>
          </a:p>
        </p:txBody>
      </p:sp>
    </p:spTree>
  </p:cSld>
  <p:clrMapOvr>
    <a:masterClrMapping/>
  </p:clrMapOvr>
  <p:transition spd="fast">
    <p:cover dir="rd"/>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1425796">
            <a:off x="-5478647" y="-5140860"/>
            <a:ext cx="17005599" cy="18983681"/>
          </a:xfrm>
          <a:prstGeom prst="rect">
            <a:avLst/>
          </a:prstGeom>
        </p:spPr>
      </p:pic>
      <p:sp>
        <p:nvSpPr>
          <p:cNvPr name="TextBox 3" id="3"/>
          <p:cNvSpPr txBox="true"/>
          <p:nvPr/>
        </p:nvSpPr>
        <p:spPr>
          <a:xfrm rot="0">
            <a:off x="6376749" y="174625"/>
            <a:ext cx="5534501" cy="854075"/>
          </a:xfrm>
          <a:prstGeom prst="rect">
            <a:avLst/>
          </a:prstGeom>
        </p:spPr>
        <p:txBody>
          <a:bodyPr anchor="t" rtlCol="false" tIns="0" lIns="0" bIns="0" rIns="0">
            <a:spAutoFit/>
          </a:bodyPr>
          <a:lstStyle/>
          <a:p>
            <a:pPr algn="ctr">
              <a:lnSpc>
                <a:spcPts val="7000"/>
              </a:lnSpc>
              <a:spcBef>
                <a:spcPct val="0"/>
              </a:spcBef>
            </a:pPr>
            <a:r>
              <a:rPr lang="en-US" sz="5000">
                <a:solidFill>
                  <a:srgbClr val="000000"/>
                </a:solidFill>
                <a:latin typeface="Alike"/>
                <a:ea typeface="Alike"/>
                <a:cs typeface="Alike"/>
                <a:sym typeface="Alike"/>
              </a:rPr>
              <a:t>Keyword Research </a:t>
            </a:r>
          </a:p>
        </p:txBody>
      </p:sp>
      <p:sp>
        <p:nvSpPr>
          <p:cNvPr name="TextBox 4" id="4"/>
          <p:cNvSpPr txBox="true"/>
          <p:nvPr/>
        </p:nvSpPr>
        <p:spPr>
          <a:xfrm rot="0">
            <a:off x="1028700" y="971550"/>
            <a:ext cx="8408351" cy="7448550"/>
          </a:xfrm>
          <a:prstGeom prst="rect">
            <a:avLst/>
          </a:prstGeom>
        </p:spPr>
        <p:txBody>
          <a:bodyPr anchor="t" rtlCol="false" tIns="0" lIns="0" bIns="0" rIns="0">
            <a:spAutoFit/>
          </a:bodyPr>
          <a:lstStyle/>
          <a:p>
            <a:pPr algn="l">
              <a:lnSpc>
                <a:spcPts val="4200"/>
              </a:lnSpc>
              <a:spcBef>
                <a:spcPct val="0"/>
              </a:spcBef>
            </a:pPr>
          </a:p>
          <a:p>
            <a:pPr algn="l">
              <a:lnSpc>
                <a:spcPts val="4200"/>
              </a:lnSpc>
              <a:spcBef>
                <a:spcPct val="0"/>
              </a:spcBef>
            </a:pPr>
          </a:p>
          <a:p>
            <a:pPr algn="ctr">
              <a:lnSpc>
                <a:spcPts val="4200"/>
              </a:lnSpc>
              <a:spcBef>
                <a:spcPct val="0"/>
              </a:spcBef>
            </a:pPr>
            <a:r>
              <a:rPr lang="en-US" sz="3000">
                <a:solidFill>
                  <a:srgbClr val="000000"/>
                </a:solidFill>
                <a:latin typeface="Alike Bold"/>
                <a:ea typeface="Alike Bold"/>
                <a:cs typeface="Alike Bold"/>
                <a:sym typeface="Alike Bold"/>
              </a:rPr>
              <a:t>Primary Keywords:</a:t>
            </a:r>
          </a:p>
          <a:p>
            <a:pPr algn="ctr">
              <a:lnSpc>
                <a:spcPts val="4200"/>
              </a:lnSpc>
              <a:spcBef>
                <a:spcPct val="0"/>
              </a:spcBef>
            </a:pPr>
            <a:r>
              <a:rPr lang="en-US" sz="3000">
                <a:solidFill>
                  <a:srgbClr val="000000"/>
                </a:solidFill>
                <a:latin typeface="Alike"/>
                <a:ea typeface="Alike"/>
                <a:cs typeface="Alike"/>
                <a:sym typeface="Alike"/>
              </a:rPr>
              <a:t>ERP software</a:t>
            </a:r>
          </a:p>
          <a:p>
            <a:pPr algn="ctr">
              <a:lnSpc>
                <a:spcPts val="4200"/>
              </a:lnSpc>
              <a:spcBef>
                <a:spcPct val="0"/>
              </a:spcBef>
            </a:pPr>
            <a:r>
              <a:rPr lang="en-US" sz="3000">
                <a:solidFill>
                  <a:srgbClr val="000000"/>
                </a:solidFill>
                <a:latin typeface="Alike"/>
                <a:ea typeface="Alike"/>
                <a:cs typeface="Alike"/>
                <a:sym typeface="Alike"/>
              </a:rPr>
              <a:t>Retail ERP</a:t>
            </a:r>
          </a:p>
          <a:p>
            <a:pPr algn="ctr">
              <a:lnSpc>
                <a:spcPts val="4200"/>
              </a:lnSpc>
              <a:spcBef>
                <a:spcPct val="0"/>
              </a:spcBef>
            </a:pPr>
            <a:r>
              <a:rPr lang="en-US" sz="3000">
                <a:solidFill>
                  <a:srgbClr val="000000"/>
                </a:solidFill>
                <a:latin typeface="Alike"/>
                <a:ea typeface="Alike"/>
                <a:cs typeface="Alike"/>
                <a:sym typeface="Alike"/>
              </a:rPr>
              <a:t>Restaurant ERP</a:t>
            </a:r>
          </a:p>
          <a:p>
            <a:pPr algn="ctr">
              <a:lnSpc>
                <a:spcPts val="4200"/>
              </a:lnSpc>
              <a:spcBef>
                <a:spcPct val="0"/>
              </a:spcBef>
            </a:pPr>
            <a:r>
              <a:rPr lang="en-US" sz="3000">
                <a:solidFill>
                  <a:srgbClr val="000000"/>
                </a:solidFill>
                <a:latin typeface="Alike"/>
                <a:ea typeface="Alike"/>
                <a:cs typeface="Alike"/>
                <a:sym typeface="Alike"/>
              </a:rPr>
              <a:t>Distribution ERP</a:t>
            </a:r>
          </a:p>
          <a:p>
            <a:pPr algn="ctr">
              <a:lnSpc>
                <a:spcPts val="4200"/>
              </a:lnSpc>
              <a:spcBef>
                <a:spcPct val="0"/>
              </a:spcBef>
            </a:pPr>
          </a:p>
          <a:p>
            <a:pPr algn="ctr">
              <a:lnSpc>
                <a:spcPts val="4200"/>
              </a:lnSpc>
              <a:spcBef>
                <a:spcPct val="0"/>
              </a:spcBef>
            </a:pPr>
            <a:r>
              <a:rPr lang="en-US" sz="3000">
                <a:solidFill>
                  <a:srgbClr val="000000"/>
                </a:solidFill>
                <a:latin typeface="Alike Bold"/>
                <a:ea typeface="Alike Bold"/>
                <a:cs typeface="Alike Bold"/>
                <a:sym typeface="Alike Bold"/>
              </a:rPr>
              <a:t>Long-Tail Keywords:</a:t>
            </a:r>
          </a:p>
          <a:p>
            <a:pPr algn="ctr">
              <a:lnSpc>
                <a:spcPts val="4200"/>
              </a:lnSpc>
              <a:spcBef>
                <a:spcPct val="0"/>
              </a:spcBef>
            </a:pPr>
            <a:r>
              <a:rPr lang="en-US" sz="3000">
                <a:solidFill>
                  <a:srgbClr val="000000"/>
                </a:solidFill>
                <a:latin typeface="Alike"/>
                <a:ea typeface="Alike"/>
                <a:cs typeface="Alike"/>
                <a:sym typeface="Alike"/>
              </a:rPr>
              <a:t>Affordable ERP software for small businesses</a:t>
            </a:r>
          </a:p>
          <a:p>
            <a:pPr algn="ctr">
              <a:lnSpc>
                <a:spcPts val="4200"/>
              </a:lnSpc>
              <a:spcBef>
                <a:spcPct val="0"/>
              </a:spcBef>
            </a:pPr>
            <a:r>
              <a:rPr lang="en-US" sz="3000">
                <a:solidFill>
                  <a:srgbClr val="000000"/>
                </a:solidFill>
                <a:latin typeface="Alike"/>
                <a:ea typeface="Alike"/>
                <a:cs typeface="Alike"/>
                <a:sym typeface="Alike"/>
              </a:rPr>
              <a:t>Best ERP software for restaurants in India</a:t>
            </a:r>
          </a:p>
          <a:p>
            <a:pPr algn="ctr">
              <a:lnSpc>
                <a:spcPts val="4200"/>
              </a:lnSpc>
              <a:spcBef>
                <a:spcPct val="0"/>
              </a:spcBef>
            </a:pPr>
            <a:r>
              <a:rPr lang="en-US" sz="3000">
                <a:solidFill>
                  <a:srgbClr val="000000"/>
                </a:solidFill>
                <a:latin typeface="Alike"/>
                <a:ea typeface="Alike"/>
                <a:cs typeface="Alike"/>
                <a:sym typeface="Alike"/>
              </a:rPr>
              <a:t>Cloud-based retail ERP with inventory management</a:t>
            </a:r>
          </a:p>
          <a:p>
            <a:pPr algn="ctr">
              <a:lnSpc>
                <a:spcPts val="4200"/>
              </a:lnSpc>
              <a:spcBef>
                <a:spcPct val="0"/>
              </a:spcBef>
            </a:pPr>
          </a:p>
        </p:txBody>
      </p:sp>
      <p:sp>
        <p:nvSpPr>
          <p:cNvPr name="TextBox 5" id="5"/>
          <p:cNvSpPr txBox="true"/>
          <p:nvPr/>
        </p:nvSpPr>
        <p:spPr>
          <a:xfrm rot="0">
            <a:off x="10332096" y="1964755"/>
            <a:ext cx="5613678" cy="26479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ke Bold"/>
                <a:ea typeface="Alike Bold"/>
                <a:cs typeface="Alike Bold"/>
                <a:sym typeface="Alike Bold"/>
              </a:rPr>
              <a:t>Secondary Keywords:</a:t>
            </a:r>
          </a:p>
          <a:p>
            <a:pPr algn="ctr">
              <a:lnSpc>
                <a:spcPts val="4200"/>
              </a:lnSpc>
              <a:spcBef>
                <a:spcPct val="0"/>
              </a:spcBef>
            </a:pPr>
            <a:r>
              <a:rPr lang="en-US" sz="3000">
                <a:solidFill>
                  <a:srgbClr val="000000"/>
                </a:solidFill>
                <a:latin typeface="Alike"/>
                <a:ea typeface="Alike"/>
                <a:cs typeface="Alike"/>
                <a:sym typeface="Alike"/>
              </a:rPr>
              <a:t>Omnichannel ERP</a:t>
            </a:r>
          </a:p>
          <a:p>
            <a:pPr algn="ctr">
              <a:lnSpc>
                <a:spcPts val="4200"/>
              </a:lnSpc>
              <a:spcBef>
                <a:spcPct val="0"/>
              </a:spcBef>
            </a:pPr>
            <a:r>
              <a:rPr lang="en-US" sz="3000">
                <a:solidFill>
                  <a:srgbClr val="000000"/>
                </a:solidFill>
                <a:latin typeface="Alike"/>
                <a:ea typeface="Alike"/>
                <a:cs typeface="Alike"/>
                <a:sym typeface="Alike"/>
              </a:rPr>
              <a:t>Cloud-based ERP</a:t>
            </a:r>
          </a:p>
          <a:p>
            <a:pPr algn="ctr">
              <a:lnSpc>
                <a:spcPts val="4200"/>
              </a:lnSpc>
              <a:spcBef>
                <a:spcPct val="0"/>
              </a:spcBef>
            </a:pPr>
            <a:r>
              <a:rPr lang="en-US" sz="3000">
                <a:solidFill>
                  <a:srgbClr val="000000"/>
                </a:solidFill>
                <a:latin typeface="Alike"/>
                <a:ea typeface="Alike"/>
                <a:cs typeface="Alike"/>
                <a:sym typeface="Alike"/>
              </a:rPr>
              <a:t>POS systems</a:t>
            </a:r>
          </a:p>
          <a:p>
            <a:pPr algn="ctr">
              <a:lnSpc>
                <a:spcPts val="4200"/>
              </a:lnSpc>
              <a:spcBef>
                <a:spcPct val="0"/>
              </a:spcBef>
            </a:pPr>
            <a:r>
              <a:rPr lang="en-US" sz="3000">
                <a:solidFill>
                  <a:srgbClr val="000000"/>
                </a:solidFill>
                <a:latin typeface="Alike"/>
                <a:ea typeface="Alike"/>
                <a:cs typeface="Alike"/>
                <a:sym typeface="Alike"/>
              </a:rPr>
              <a:t>Inventory management software</a:t>
            </a:r>
          </a:p>
        </p:txBody>
      </p:sp>
      <p:sp>
        <p:nvSpPr>
          <p:cNvPr name="TextBox 6" id="6"/>
          <p:cNvSpPr txBox="true"/>
          <p:nvPr/>
        </p:nvSpPr>
        <p:spPr>
          <a:xfrm rot="0">
            <a:off x="9905274" y="5200650"/>
            <a:ext cx="6467321" cy="3181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ke Bold"/>
                <a:ea typeface="Alike Bold"/>
                <a:cs typeface="Alike Bold"/>
                <a:sym typeface="Alike Bold"/>
              </a:rPr>
              <a:t>Competitive Analysis:</a:t>
            </a:r>
          </a:p>
          <a:p>
            <a:pPr algn="ctr">
              <a:lnSpc>
                <a:spcPts val="4200"/>
              </a:lnSpc>
              <a:spcBef>
                <a:spcPct val="0"/>
              </a:spcBef>
            </a:pPr>
            <a:r>
              <a:rPr lang="en-US" sz="3000">
                <a:solidFill>
                  <a:srgbClr val="000000"/>
                </a:solidFill>
                <a:latin typeface="Alike"/>
                <a:ea typeface="Alike"/>
                <a:cs typeface="Alike"/>
                <a:sym typeface="Alike"/>
              </a:rPr>
              <a:t>Competitors: Tally, Zoho, SAP, Oracle ERP</a:t>
            </a:r>
          </a:p>
          <a:p>
            <a:pPr algn="ctr">
              <a:lnSpc>
                <a:spcPts val="4200"/>
              </a:lnSpc>
              <a:spcBef>
                <a:spcPct val="0"/>
              </a:spcBef>
            </a:pPr>
            <a:r>
              <a:rPr lang="en-US" sz="3000">
                <a:solidFill>
                  <a:srgbClr val="000000"/>
                </a:solidFill>
                <a:latin typeface="Alike"/>
                <a:ea typeface="Alike"/>
                <a:cs typeface="Alike"/>
                <a:sym typeface="Alike"/>
              </a:rPr>
              <a:t>Focus on: SEO strategies of competitors, content gaps, and keyword ranking.</a:t>
            </a:r>
          </a:p>
        </p:txBody>
      </p:sp>
      <p:sp>
        <p:nvSpPr>
          <p:cNvPr name="TextBox 7" id="7"/>
          <p:cNvSpPr txBox="true"/>
          <p:nvPr/>
        </p:nvSpPr>
        <p:spPr>
          <a:xfrm rot="0">
            <a:off x="1238428" y="1123950"/>
            <a:ext cx="15811143"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ke"/>
                <a:ea typeface="Alike"/>
                <a:cs typeface="Alike"/>
                <a:sym typeface="Alike"/>
              </a:rPr>
              <a:t>To perform keyword research and competitive analysis for Gofrugal, consider the following:</a:t>
            </a:r>
          </a:p>
        </p:txBody>
      </p:sp>
      <p:sp>
        <p:nvSpPr>
          <p:cNvPr name="TextBox 8" id="8"/>
          <p:cNvSpPr txBox="true"/>
          <p:nvPr/>
        </p:nvSpPr>
        <p:spPr>
          <a:xfrm rot="0">
            <a:off x="2781185" y="8743950"/>
            <a:ext cx="12334518"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ke"/>
                <a:ea typeface="Alike"/>
                <a:cs typeface="Alike"/>
                <a:sym typeface="Alike"/>
              </a:rPr>
              <a:t>This approach can help target Gofrugal’s potential customers effectively.</a:t>
            </a:r>
          </a:p>
        </p:txBody>
      </p:sp>
    </p:spTree>
  </p:cSld>
  <p:clrMapOvr>
    <a:masterClrMapping/>
  </p:clrMapOvr>
  <p:transition spd="fast">
    <p:cover dir="rd"/>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2511451" y="1028700"/>
            <a:ext cx="19770751" cy="18262535"/>
          </a:xfrm>
          <a:prstGeom prst="rect">
            <a:avLst/>
          </a:prstGeom>
        </p:spPr>
      </p:pic>
      <p:pic>
        <p:nvPicPr>
          <p:cNvPr name="Picture 3" id="3"/>
          <p:cNvPicPr>
            <a:picLocks noChangeAspect="true"/>
          </p:cNvPicPr>
          <p:nvPr/>
        </p:nvPicPr>
        <p:blipFill>
          <a:blip r:embed="rId3">
            <a:alphaModFix amt="25000"/>
          </a:blip>
          <a:srcRect l="0" t="0" r="0" b="0"/>
          <a:stretch>
            <a:fillRect/>
          </a:stretch>
        </p:blipFill>
        <p:spPr>
          <a:xfrm flipH="false" flipV="false" rot="-3982960">
            <a:off x="13745551" y="-3705176"/>
            <a:ext cx="5352514" cy="7410352"/>
          </a:xfrm>
          <a:prstGeom prst="rect">
            <a:avLst/>
          </a:prstGeom>
        </p:spPr>
      </p:pic>
      <p:pic>
        <p:nvPicPr>
          <p:cNvPr name="Picture 4" id="4"/>
          <p:cNvPicPr>
            <a:picLocks noChangeAspect="true"/>
          </p:cNvPicPr>
          <p:nvPr/>
        </p:nvPicPr>
        <p:blipFill>
          <a:blip r:embed="rId4">
            <a:alphaModFix amt="25000"/>
          </a:blip>
          <a:srcRect l="0" t="0" r="0" b="0"/>
          <a:stretch>
            <a:fillRect/>
          </a:stretch>
        </p:blipFill>
        <p:spPr>
          <a:xfrm flipH="false" flipV="false" rot="-1644077">
            <a:off x="16162301" y="-1063836"/>
            <a:ext cx="5468057" cy="6108036"/>
          </a:xfrm>
          <a:prstGeom prst="rect">
            <a:avLst/>
          </a:prstGeom>
        </p:spPr>
      </p:pic>
      <p:sp>
        <p:nvSpPr>
          <p:cNvPr name="TextBox 5" id="5"/>
          <p:cNvSpPr txBox="true"/>
          <p:nvPr/>
        </p:nvSpPr>
        <p:spPr>
          <a:xfrm rot="0">
            <a:off x="4387036" y="174625"/>
            <a:ext cx="9513927" cy="854075"/>
          </a:xfrm>
          <a:prstGeom prst="rect">
            <a:avLst/>
          </a:prstGeom>
        </p:spPr>
        <p:txBody>
          <a:bodyPr anchor="t" rtlCol="false" tIns="0" lIns="0" bIns="0" rIns="0">
            <a:spAutoFit/>
          </a:bodyPr>
          <a:lstStyle/>
          <a:p>
            <a:pPr algn="ctr">
              <a:lnSpc>
                <a:spcPts val="7000"/>
              </a:lnSpc>
              <a:spcBef>
                <a:spcPct val="0"/>
              </a:spcBef>
            </a:pPr>
            <a:r>
              <a:rPr lang="en-US" sz="5000">
                <a:solidFill>
                  <a:srgbClr val="000000"/>
                </a:solidFill>
                <a:latin typeface="Alike"/>
                <a:ea typeface="Alike"/>
                <a:cs typeface="Alike"/>
                <a:sym typeface="Alike"/>
              </a:rPr>
              <a:t>On-Page SEO Optimization Audit</a:t>
            </a:r>
          </a:p>
        </p:txBody>
      </p:sp>
      <p:sp>
        <p:nvSpPr>
          <p:cNvPr name="TextBox 6" id="6"/>
          <p:cNvSpPr txBox="true"/>
          <p:nvPr/>
        </p:nvSpPr>
        <p:spPr>
          <a:xfrm rot="0">
            <a:off x="1028700" y="1649730"/>
            <a:ext cx="16641564" cy="8246745"/>
          </a:xfrm>
          <a:prstGeom prst="rect">
            <a:avLst/>
          </a:prstGeom>
        </p:spPr>
        <p:txBody>
          <a:bodyPr anchor="t" rtlCol="false" tIns="0" lIns="0" bIns="0" rIns="0">
            <a:spAutoFit/>
          </a:bodyPr>
          <a:lstStyle/>
          <a:p>
            <a:pPr algn="l" marL="647700" indent="-323850" lvl="1">
              <a:lnSpc>
                <a:spcPts val="5040"/>
              </a:lnSpc>
              <a:buFont typeface="Arial"/>
              <a:buChar char="•"/>
            </a:pPr>
            <a:r>
              <a:rPr lang="en-US" sz="3000">
                <a:solidFill>
                  <a:srgbClr val="000000"/>
                </a:solidFill>
                <a:latin typeface="Alike"/>
                <a:ea typeface="Alike"/>
                <a:cs typeface="Alike"/>
                <a:sym typeface="Alike"/>
              </a:rPr>
              <a:t>Website Score: 69</a:t>
            </a:r>
          </a:p>
          <a:p>
            <a:pPr algn="l" marL="647700" indent="-323850" lvl="1">
              <a:lnSpc>
                <a:spcPts val="5040"/>
              </a:lnSpc>
              <a:buFont typeface="Arial"/>
              <a:buChar char="•"/>
            </a:pPr>
            <a:r>
              <a:rPr lang="en-US" sz="3000">
                <a:solidFill>
                  <a:srgbClr val="000000"/>
                </a:solidFill>
                <a:latin typeface="Alike"/>
                <a:ea typeface="Alike"/>
                <a:cs typeface="Alike"/>
                <a:sym typeface="Alike"/>
              </a:rPr>
              <a:t>Crawled Pages: 249</a:t>
            </a:r>
          </a:p>
          <a:p>
            <a:pPr algn="l" marL="647700" indent="-323850" lvl="1">
              <a:lnSpc>
                <a:spcPts val="5040"/>
              </a:lnSpc>
              <a:buFont typeface="Arial"/>
              <a:buChar char="•"/>
            </a:pPr>
            <a:r>
              <a:rPr lang="en-US" sz="3000">
                <a:solidFill>
                  <a:srgbClr val="000000"/>
                </a:solidFill>
                <a:latin typeface="Alike"/>
                <a:ea typeface="Alike"/>
                <a:cs typeface="Alike"/>
                <a:sym typeface="Alike"/>
              </a:rPr>
              <a:t>Indexable Pages: 1.6k</a:t>
            </a:r>
          </a:p>
          <a:p>
            <a:pPr algn="l" marL="647700" indent="-323850" lvl="1">
              <a:lnSpc>
                <a:spcPts val="5040"/>
              </a:lnSpc>
              <a:buFont typeface="Arial"/>
              <a:buChar char="•"/>
            </a:pPr>
            <a:r>
              <a:rPr lang="en-US" sz="3000">
                <a:solidFill>
                  <a:srgbClr val="000000"/>
                </a:solidFill>
                <a:latin typeface="Alike"/>
                <a:ea typeface="Alike"/>
                <a:cs typeface="Alike"/>
                <a:sym typeface="Alike"/>
              </a:rPr>
              <a:t>Critical Issues: 99 (e.g., internal links to 3xx pages, missing alt texts)</a:t>
            </a:r>
          </a:p>
          <a:p>
            <a:pPr algn="l" marL="647700" indent="-323850" lvl="1">
              <a:lnSpc>
                <a:spcPts val="5040"/>
              </a:lnSpc>
              <a:buFont typeface="Arial"/>
              <a:buChar char="•"/>
            </a:pPr>
            <a:r>
              <a:rPr lang="en-US" sz="3000">
                <a:solidFill>
                  <a:srgbClr val="000000"/>
                </a:solidFill>
                <a:latin typeface="Alike"/>
                <a:ea typeface="Alike"/>
                <a:cs typeface="Alike"/>
                <a:sym typeface="Alike"/>
              </a:rPr>
              <a:t>Warnings &amp; Opportunities: 1k+ each (e.g., duplicate content, missing meta descriptions, and titles)</a:t>
            </a:r>
          </a:p>
          <a:p>
            <a:pPr algn="l" marL="647700" indent="-323850" lvl="1">
              <a:lnSpc>
                <a:spcPts val="5040"/>
              </a:lnSpc>
              <a:buFont typeface="Arial"/>
              <a:buChar char="•"/>
            </a:pPr>
            <a:r>
              <a:rPr lang="en-US" sz="3000">
                <a:solidFill>
                  <a:srgbClr val="000000"/>
                </a:solidFill>
                <a:latin typeface="Alike"/>
                <a:ea typeface="Alike"/>
                <a:cs typeface="Alike"/>
                <a:sym typeface="Alike"/>
              </a:rPr>
              <a:t>Notices: 1.6k (e.g., image optimization, broken internal links)</a:t>
            </a:r>
          </a:p>
          <a:p>
            <a:pPr algn="l" marL="647700" indent="-323850" lvl="1">
              <a:lnSpc>
                <a:spcPts val="5040"/>
              </a:lnSpc>
              <a:buFont typeface="Arial"/>
              <a:buChar char="•"/>
            </a:pPr>
            <a:r>
              <a:rPr lang="en-US" sz="3000">
                <a:solidFill>
                  <a:srgbClr val="000000"/>
                </a:solidFill>
                <a:latin typeface="Alike"/>
                <a:ea typeface="Alike"/>
                <a:cs typeface="Alike"/>
                <a:sym typeface="Alike"/>
              </a:rPr>
              <a:t>Key Areas for Improvement:</a:t>
            </a:r>
          </a:p>
          <a:p>
            <a:pPr algn="l" marL="647700" indent="-323850" lvl="1">
              <a:lnSpc>
                <a:spcPts val="5040"/>
              </a:lnSpc>
              <a:buFont typeface="Arial"/>
              <a:buChar char="•"/>
            </a:pPr>
            <a:r>
              <a:rPr lang="en-US" sz="3000">
                <a:solidFill>
                  <a:srgbClr val="000000"/>
                </a:solidFill>
                <a:latin typeface="Alike"/>
                <a:ea typeface="Alike"/>
                <a:cs typeface="Alike"/>
                <a:sym typeface="Alike"/>
              </a:rPr>
              <a:t>Links: Address internal and external link issues.</a:t>
            </a:r>
          </a:p>
          <a:p>
            <a:pPr algn="l" marL="647700" indent="-323850" lvl="1">
              <a:lnSpc>
                <a:spcPts val="5040"/>
              </a:lnSpc>
              <a:buFont typeface="Arial"/>
              <a:buChar char="•"/>
            </a:pPr>
            <a:r>
              <a:rPr lang="en-US" sz="3000">
                <a:solidFill>
                  <a:srgbClr val="000000"/>
                </a:solidFill>
                <a:latin typeface="Alike"/>
                <a:ea typeface="Alike"/>
                <a:cs typeface="Alike"/>
                <a:sym typeface="Alike"/>
              </a:rPr>
              <a:t>Content Relevance: Optimize headings, alt texts, and descriptions.</a:t>
            </a:r>
          </a:p>
          <a:p>
            <a:pPr algn="l" marL="647700" indent="-323850" lvl="1">
              <a:lnSpc>
                <a:spcPts val="5040"/>
              </a:lnSpc>
              <a:buFont typeface="Arial"/>
              <a:buChar char="•"/>
            </a:pPr>
            <a:r>
              <a:rPr lang="en-US" sz="3000">
                <a:solidFill>
                  <a:srgbClr val="000000"/>
                </a:solidFill>
                <a:latin typeface="Alike"/>
                <a:ea typeface="Alike"/>
                <a:cs typeface="Alike"/>
                <a:sym typeface="Alike"/>
              </a:rPr>
              <a:t>Security &amp; Indexability: Fix HTTPS links and canonical tags.</a:t>
            </a:r>
          </a:p>
          <a:p>
            <a:pPr algn="l" marL="647700" indent="-323850" lvl="1">
              <a:lnSpc>
                <a:spcPts val="5040"/>
              </a:lnSpc>
              <a:buFont typeface="Arial"/>
              <a:buChar char="•"/>
            </a:pPr>
            <a:r>
              <a:rPr lang="en-US" sz="3000">
                <a:solidFill>
                  <a:srgbClr val="000000"/>
                </a:solidFill>
                <a:latin typeface="Alike"/>
                <a:ea typeface="Alike"/>
                <a:cs typeface="Alike"/>
                <a:sym typeface="Alike"/>
              </a:rPr>
              <a:t>Page Speed: Optimize images and reduce DOM size.</a:t>
            </a:r>
          </a:p>
          <a:p>
            <a:pPr algn="l" marL="647700" indent="-323850" lvl="1">
              <a:lnSpc>
                <a:spcPts val="5040"/>
              </a:lnSpc>
              <a:buFont typeface="Arial"/>
              <a:buChar char="•"/>
            </a:pPr>
            <a:r>
              <a:rPr lang="en-US" sz="3000">
                <a:solidFill>
                  <a:srgbClr val="000000"/>
                </a:solidFill>
                <a:latin typeface="Alike"/>
                <a:ea typeface="Alike"/>
                <a:cs typeface="Alike"/>
                <a:sym typeface="Alike"/>
              </a:rPr>
              <a:t>This audit highlights critical areas that need attention to improve site performance and SEO.</a:t>
            </a:r>
          </a:p>
        </p:txBody>
      </p:sp>
    </p:spTree>
  </p:cSld>
  <p:clrMapOvr>
    <a:masterClrMapping/>
  </p:clrMapOvr>
  <p:transition spd="fast">
    <p:cover dir="rd"/>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50000"/>
          </a:blip>
          <a:srcRect l="0" t="0" r="0" b="0"/>
          <a:stretch>
            <a:fillRect/>
          </a:stretch>
        </p:blipFill>
        <p:spPr>
          <a:xfrm flipH="false" flipV="false" rot="0">
            <a:off x="-2868523" y="2438918"/>
            <a:ext cx="10541077" cy="10522453"/>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3463659" y="-599139"/>
            <a:ext cx="5865675" cy="5231058"/>
          </a:xfrm>
          <a:prstGeom prst="rect">
            <a:avLst/>
          </a:prstGeom>
        </p:spPr>
      </p:pic>
      <p:sp>
        <p:nvSpPr>
          <p:cNvPr name="TextBox 4" id="4"/>
          <p:cNvSpPr txBox="true"/>
          <p:nvPr/>
        </p:nvSpPr>
        <p:spPr>
          <a:xfrm rot="0">
            <a:off x="5798284" y="174625"/>
            <a:ext cx="6691432" cy="854075"/>
          </a:xfrm>
          <a:prstGeom prst="rect">
            <a:avLst/>
          </a:prstGeom>
        </p:spPr>
        <p:txBody>
          <a:bodyPr anchor="t" rtlCol="false" tIns="0" lIns="0" bIns="0" rIns="0">
            <a:spAutoFit/>
          </a:bodyPr>
          <a:lstStyle/>
          <a:p>
            <a:pPr algn="ctr">
              <a:lnSpc>
                <a:spcPts val="7000"/>
              </a:lnSpc>
              <a:spcBef>
                <a:spcPct val="0"/>
              </a:spcBef>
            </a:pPr>
            <a:r>
              <a:rPr lang="en-US" sz="5000">
                <a:solidFill>
                  <a:srgbClr val="000000"/>
                </a:solidFill>
                <a:latin typeface="Alike"/>
                <a:ea typeface="Alike"/>
                <a:cs typeface="Alike"/>
                <a:sym typeface="Alike"/>
              </a:rPr>
              <a:t>Technical SEO Analysis</a:t>
            </a:r>
          </a:p>
        </p:txBody>
      </p:sp>
      <p:sp>
        <p:nvSpPr>
          <p:cNvPr name="TextBox 5" id="5"/>
          <p:cNvSpPr txBox="true"/>
          <p:nvPr/>
        </p:nvSpPr>
        <p:spPr>
          <a:xfrm rot="0">
            <a:off x="1398236" y="1318578"/>
            <a:ext cx="6837540" cy="7724775"/>
          </a:xfrm>
          <a:prstGeom prst="rect">
            <a:avLst/>
          </a:prstGeom>
        </p:spPr>
        <p:txBody>
          <a:bodyPr anchor="t" rtlCol="false" tIns="0" lIns="0" bIns="0" rIns="0">
            <a:spAutoFit/>
          </a:bodyPr>
          <a:lstStyle/>
          <a:p>
            <a:pPr algn="ctr">
              <a:lnSpc>
                <a:spcPts val="5100"/>
              </a:lnSpc>
            </a:pPr>
            <a:r>
              <a:rPr lang="en-US" sz="3000">
                <a:solidFill>
                  <a:srgbClr val="000000"/>
                </a:solidFill>
                <a:latin typeface="Alike Bold"/>
                <a:ea typeface="Alike Bold"/>
                <a:cs typeface="Alike Bold"/>
                <a:sym typeface="Alike Bold"/>
              </a:rPr>
              <a:t>Current Technical SEO Status</a:t>
            </a:r>
          </a:p>
          <a:p>
            <a:pPr algn="just">
              <a:lnSpc>
                <a:spcPts val="5100"/>
              </a:lnSpc>
            </a:pPr>
            <a:r>
              <a:rPr lang="en-US" sz="3000">
                <a:solidFill>
                  <a:srgbClr val="000000"/>
                </a:solidFill>
                <a:latin typeface="Alike"/>
                <a:ea typeface="Alike"/>
                <a:cs typeface="Alike"/>
                <a:sym typeface="Alike"/>
              </a:rPr>
              <a:t>Website Score: 69</a:t>
            </a:r>
          </a:p>
          <a:p>
            <a:pPr algn="just">
              <a:lnSpc>
                <a:spcPts val="5100"/>
              </a:lnSpc>
            </a:pPr>
          </a:p>
          <a:p>
            <a:pPr algn="just">
              <a:lnSpc>
                <a:spcPts val="5100"/>
              </a:lnSpc>
            </a:pPr>
            <a:r>
              <a:rPr lang="en-US" sz="3000">
                <a:solidFill>
                  <a:srgbClr val="000000"/>
                </a:solidFill>
                <a:latin typeface="Alike Bold"/>
                <a:ea typeface="Alike Bold"/>
                <a:cs typeface="Alike Bold"/>
                <a:sym typeface="Alike Bold"/>
              </a:rPr>
              <a:t>Page 1 (ERP Software for Retail)</a:t>
            </a:r>
          </a:p>
          <a:p>
            <a:pPr algn="just">
              <a:lnSpc>
                <a:spcPts val="5100"/>
              </a:lnSpc>
            </a:pPr>
            <a:r>
              <a:rPr lang="en-US" sz="3000">
                <a:solidFill>
                  <a:srgbClr val="000000"/>
                </a:solidFill>
                <a:latin typeface="Alike"/>
                <a:ea typeface="Alike"/>
                <a:cs typeface="Alike"/>
                <a:sym typeface="Alike"/>
              </a:rPr>
              <a:t>Duplicate H1 tags</a:t>
            </a:r>
          </a:p>
          <a:p>
            <a:pPr algn="just">
              <a:lnSpc>
                <a:spcPts val="5100"/>
              </a:lnSpc>
            </a:pPr>
            <a:r>
              <a:rPr lang="en-US" sz="3000">
                <a:solidFill>
                  <a:srgbClr val="000000"/>
                </a:solidFill>
                <a:latin typeface="Alike"/>
                <a:ea typeface="Alike"/>
                <a:cs typeface="Alike"/>
                <a:sym typeface="Alike"/>
              </a:rPr>
              <a:t>Long meta descriptions</a:t>
            </a:r>
          </a:p>
          <a:p>
            <a:pPr algn="just">
              <a:lnSpc>
                <a:spcPts val="5100"/>
              </a:lnSpc>
            </a:pPr>
            <a:r>
              <a:rPr lang="en-US" sz="3000">
                <a:solidFill>
                  <a:srgbClr val="000000"/>
                </a:solidFill>
                <a:latin typeface="Alike"/>
                <a:ea typeface="Alike"/>
                <a:cs typeface="Alike"/>
                <a:sym typeface="Alike"/>
              </a:rPr>
              <a:t>Missing canonical tags</a:t>
            </a:r>
          </a:p>
          <a:p>
            <a:pPr algn="just">
              <a:lnSpc>
                <a:spcPts val="5100"/>
              </a:lnSpc>
            </a:pPr>
            <a:r>
              <a:rPr lang="en-US" sz="3000">
                <a:solidFill>
                  <a:srgbClr val="000000"/>
                </a:solidFill>
                <a:latin typeface="Alike Bold"/>
                <a:ea typeface="Alike Bold"/>
                <a:cs typeface="Alike Bold"/>
                <a:sym typeface="Alike Bold"/>
              </a:rPr>
              <a:t>Page 2 (Restaurant ERP Software)</a:t>
            </a:r>
          </a:p>
          <a:p>
            <a:pPr algn="just">
              <a:lnSpc>
                <a:spcPts val="5100"/>
              </a:lnSpc>
            </a:pPr>
            <a:r>
              <a:rPr lang="en-US" sz="3000">
                <a:solidFill>
                  <a:srgbClr val="000000"/>
                </a:solidFill>
                <a:latin typeface="Alike"/>
                <a:ea typeface="Alike"/>
                <a:cs typeface="Alike"/>
                <a:sym typeface="Alike"/>
              </a:rPr>
              <a:t>Canonical pointing to a noindex URL</a:t>
            </a:r>
          </a:p>
          <a:p>
            <a:pPr algn="just">
              <a:lnSpc>
                <a:spcPts val="5100"/>
              </a:lnSpc>
            </a:pPr>
            <a:r>
              <a:rPr lang="en-US" sz="3000">
                <a:solidFill>
                  <a:srgbClr val="000000"/>
                </a:solidFill>
                <a:latin typeface="Alike"/>
                <a:ea typeface="Alike"/>
                <a:cs typeface="Alike"/>
                <a:sym typeface="Alike"/>
              </a:rPr>
              <a:t>Missing HTML lang attribute</a:t>
            </a:r>
          </a:p>
          <a:p>
            <a:pPr algn="just">
              <a:lnSpc>
                <a:spcPts val="5100"/>
              </a:lnSpc>
            </a:pPr>
            <a:r>
              <a:rPr lang="en-US" sz="3000">
                <a:solidFill>
                  <a:srgbClr val="000000"/>
                </a:solidFill>
                <a:latin typeface="Alike"/>
                <a:ea typeface="Alike"/>
                <a:cs typeface="Alike"/>
                <a:sym typeface="Alike"/>
              </a:rPr>
              <a:t>Several pages with identical alt tags</a:t>
            </a:r>
          </a:p>
          <a:p>
            <a:pPr algn="just">
              <a:lnSpc>
                <a:spcPts val="5100"/>
              </a:lnSpc>
            </a:pPr>
          </a:p>
        </p:txBody>
      </p:sp>
      <p:sp>
        <p:nvSpPr>
          <p:cNvPr name="TextBox 6" id="6"/>
          <p:cNvSpPr txBox="true"/>
          <p:nvPr/>
        </p:nvSpPr>
        <p:spPr>
          <a:xfrm rot="0">
            <a:off x="10379041" y="1318578"/>
            <a:ext cx="6880259" cy="3190875"/>
          </a:xfrm>
          <a:prstGeom prst="rect">
            <a:avLst/>
          </a:prstGeom>
        </p:spPr>
        <p:txBody>
          <a:bodyPr anchor="t" rtlCol="false" tIns="0" lIns="0" bIns="0" rIns="0">
            <a:spAutoFit/>
          </a:bodyPr>
          <a:lstStyle/>
          <a:p>
            <a:pPr algn="ctr">
              <a:lnSpc>
                <a:spcPts val="5100"/>
              </a:lnSpc>
            </a:pPr>
            <a:r>
              <a:rPr lang="en-US" sz="3000">
                <a:solidFill>
                  <a:srgbClr val="000000"/>
                </a:solidFill>
                <a:latin typeface="Alike Bold"/>
                <a:ea typeface="Alike Bold"/>
                <a:cs typeface="Alike Bold"/>
                <a:sym typeface="Alike Bold"/>
              </a:rPr>
              <a:t>Critical Issues</a:t>
            </a:r>
          </a:p>
          <a:p>
            <a:pPr algn="l">
              <a:lnSpc>
                <a:spcPts val="5100"/>
              </a:lnSpc>
            </a:pPr>
            <a:r>
              <a:rPr lang="en-US" sz="3000">
                <a:solidFill>
                  <a:srgbClr val="000000"/>
                </a:solidFill>
                <a:latin typeface="Alike"/>
                <a:ea typeface="Alike"/>
                <a:cs typeface="Alike"/>
                <a:sym typeface="Alike"/>
              </a:rPr>
              <a:t>Homepage:</a:t>
            </a:r>
          </a:p>
          <a:p>
            <a:pPr algn="ctr">
              <a:lnSpc>
                <a:spcPts val="5100"/>
              </a:lnSpc>
            </a:pPr>
            <a:r>
              <a:rPr lang="en-US" sz="3000">
                <a:solidFill>
                  <a:srgbClr val="000000"/>
                </a:solidFill>
                <a:latin typeface="Alike"/>
                <a:ea typeface="Alike"/>
                <a:cs typeface="Alike"/>
                <a:sym typeface="Alike"/>
              </a:rPr>
              <a:t>Missing alt texts for images</a:t>
            </a:r>
          </a:p>
          <a:p>
            <a:pPr algn="ctr">
              <a:lnSpc>
                <a:spcPts val="5100"/>
              </a:lnSpc>
            </a:pPr>
            <a:r>
              <a:rPr lang="en-US" sz="3000">
                <a:solidFill>
                  <a:srgbClr val="000000"/>
                </a:solidFill>
                <a:latin typeface="Alike"/>
                <a:ea typeface="Alike"/>
                <a:cs typeface="Alike"/>
                <a:sym typeface="Alike"/>
              </a:rPr>
              <a:t>Internal links to 3xx pages</a:t>
            </a:r>
          </a:p>
          <a:p>
            <a:pPr algn="ctr">
              <a:lnSpc>
                <a:spcPts val="5100"/>
              </a:lnSpc>
            </a:pPr>
            <a:r>
              <a:rPr lang="en-US" sz="3000">
                <a:solidFill>
                  <a:srgbClr val="000000"/>
                </a:solidFill>
                <a:latin typeface="Alike"/>
                <a:ea typeface="Alike"/>
                <a:cs typeface="Alike"/>
                <a:sym typeface="Alike"/>
              </a:rPr>
              <a:t>Broken jump links</a:t>
            </a:r>
          </a:p>
        </p:txBody>
      </p:sp>
      <p:sp>
        <p:nvSpPr>
          <p:cNvPr name="TextBox 7" id="7"/>
          <p:cNvSpPr txBox="true"/>
          <p:nvPr/>
        </p:nvSpPr>
        <p:spPr>
          <a:xfrm rot="0">
            <a:off x="10379041" y="5000625"/>
            <a:ext cx="6355224" cy="2543175"/>
          </a:xfrm>
          <a:prstGeom prst="rect">
            <a:avLst/>
          </a:prstGeom>
        </p:spPr>
        <p:txBody>
          <a:bodyPr anchor="t" rtlCol="false" tIns="0" lIns="0" bIns="0" rIns="0">
            <a:spAutoFit/>
          </a:bodyPr>
          <a:lstStyle/>
          <a:p>
            <a:pPr algn="ctr">
              <a:lnSpc>
                <a:spcPts val="5100"/>
              </a:lnSpc>
            </a:pPr>
            <a:r>
              <a:rPr lang="en-US" sz="3000">
                <a:solidFill>
                  <a:srgbClr val="000000"/>
                </a:solidFill>
                <a:latin typeface="Alike Bold"/>
                <a:ea typeface="Alike Bold"/>
                <a:cs typeface="Alike Bold"/>
                <a:sym typeface="Alike Bold"/>
              </a:rPr>
              <a:t>Page 3 (Distribution ERP Software)</a:t>
            </a:r>
          </a:p>
          <a:p>
            <a:pPr algn="ctr">
              <a:lnSpc>
                <a:spcPts val="5100"/>
              </a:lnSpc>
            </a:pPr>
            <a:r>
              <a:rPr lang="en-US" sz="3000">
                <a:solidFill>
                  <a:srgbClr val="000000"/>
                </a:solidFill>
                <a:latin typeface="Alike"/>
                <a:ea typeface="Alike"/>
                <a:cs typeface="Alike"/>
                <a:sym typeface="Alike"/>
              </a:rPr>
              <a:t>Overuse of H1 tags</a:t>
            </a:r>
          </a:p>
          <a:p>
            <a:pPr algn="ctr">
              <a:lnSpc>
                <a:spcPts val="5100"/>
              </a:lnSpc>
            </a:pPr>
            <a:r>
              <a:rPr lang="en-US" sz="3000">
                <a:solidFill>
                  <a:srgbClr val="000000"/>
                </a:solidFill>
                <a:latin typeface="Alike"/>
                <a:ea typeface="Alike"/>
                <a:cs typeface="Alike"/>
                <a:sym typeface="Alike"/>
              </a:rPr>
              <a:t>Missing descriptive anchor text</a:t>
            </a:r>
          </a:p>
          <a:p>
            <a:pPr algn="ctr">
              <a:lnSpc>
                <a:spcPts val="5100"/>
              </a:lnSpc>
            </a:pPr>
            <a:r>
              <a:rPr lang="en-US" sz="3000">
                <a:solidFill>
                  <a:srgbClr val="000000"/>
                </a:solidFill>
                <a:latin typeface="Alike"/>
                <a:ea typeface="Alike"/>
                <a:cs typeface="Alike"/>
                <a:sym typeface="Alike"/>
              </a:rPr>
              <a:t>Long title tags</a:t>
            </a:r>
          </a:p>
        </p:txBody>
      </p:sp>
    </p:spTree>
  </p:cSld>
  <p:clrMapOvr>
    <a:masterClrMapping/>
  </p:clrMapOvr>
  <p:transition spd="fast">
    <p:cover dir="rd"/>
  </p:transition>
</p:sld>
</file>

<file path=ppt/slides/slide8.xml><?xml version="1.0" encoding="utf-8"?>
<p:sld xmlns:p="http://schemas.openxmlformats.org/presentationml/2006/main" xmlns:a="http://schemas.openxmlformats.org/drawingml/2006/main">
  <p:cSld>
    <p:bg>
      <p:bgPr>
        <a:solidFill>
          <a:srgbClr val="FBEFE5"/>
        </a:solidFill>
      </p:bgPr>
    </p:bg>
    <p:spTree>
      <p:nvGrpSpPr>
        <p:cNvPr id="1" name=""/>
        <p:cNvGrpSpPr/>
        <p:nvPr/>
      </p:nvGrpSpPr>
      <p:grpSpPr>
        <a:xfrm>
          <a:off x="0" y="0"/>
          <a:ext cx="0" cy="0"/>
          <a:chOff x="0" y="0"/>
          <a:chExt cx="0" cy="0"/>
        </a:xfrm>
      </p:grpSpPr>
      <p:sp>
        <p:nvSpPr>
          <p:cNvPr name="TextBox 2" id="2"/>
          <p:cNvSpPr txBox="true"/>
          <p:nvPr/>
        </p:nvSpPr>
        <p:spPr>
          <a:xfrm rot="0">
            <a:off x="0" y="1028700"/>
            <a:ext cx="18288000" cy="7610475"/>
          </a:xfrm>
          <a:prstGeom prst="rect">
            <a:avLst/>
          </a:prstGeom>
        </p:spPr>
        <p:txBody>
          <a:bodyPr anchor="t" rtlCol="false" tIns="0" lIns="0" bIns="0" rIns="0">
            <a:spAutoFit/>
          </a:bodyPr>
          <a:lstStyle/>
          <a:p>
            <a:pPr algn="ctr">
              <a:lnSpc>
                <a:spcPts val="8399"/>
              </a:lnSpc>
              <a:spcBef>
                <a:spcPct val="0"/>
              </a:spcBef>
            </a:pPr>
            <a:r>
              <a:rPr lang="en-US" sz="6999">
                <a:solidFill>
                  <a:srgbClr val="000000"/>
                </a:solidFill>
                <a:latin typeface="Alike Bold"/>
                <a:ea typeface="Alike Bold"/>
                <a:cs typeface="Alike Bold"/>
                <a:sym typeface="Alike Bold"/>
              </a:rPr>
              <a:t>5 Best Practices to Improve Site and Web Page Speed</a:t>
            </a:r>
          </a:p>
          <a:p>
            <a:pPr algn="ctr">
              <a:lnSpc>
                <a:spcPts val="8399"/>
              </a:lnSpc>
              <a:spcBef>
                <a:spcPct val="0"/>
              </a:spcBef>
            </a:pPr>
          </a:p>
          <a:p>
            <a:pPr algn="l" marL="647700" indent="-323850" lvl="1">
              <a:lnSpc>
                <a:spcPts val="5100"/>
              </a:lnSpc>
              <a:buAutoNum type="arabicPeriod" startAt="1"/>
            </a:pPr>
            <a:r>
              <a:rPr lang="en-US" sz="3000">
                <a:solidFill>
                  <a:srgbClr val="000000"/>
                </a:solidFill>
                <a:latin typeface="Alike"/>
                <a:ea typeface="Alike"/>
                <a:cs typeface="Alike"/>
                <a:sym typeface="Alike"/>
              </a:rPr>
              <a:t>Optimize Images: Compress and serve images in next-gen formats (e.g., WebP).</a:t>
            </a:r>
          </a:p>
          <a:p>
            <a:pPr algn="l" marL="647700" indent="-323850" lvl="1">
              <a:lnSpc>
                <a:spcPts val="5100"/>
              </a:lnSpc>
              <a:buAutoNum type="arabicPeriod" startAt="1"/>
            </a:pPr>
            <a:r>
              <a:rPr lang="en-US" sz="3000">
                <a:solidFill>
                  <a:srgbClr val="000000"/>
                </a:solidFill>
                <a:latin typeface="Alike"/>
                <a:ea typeface="Alike"/>
                <a:cs typeface="Alike"/>
                <a:sym typeface="Alike"/>
              </a:rPr>
              <a:t>Minify CSS, JavaScript, and HTML: Reduce file sizes to improve load times.</a:t>
            </a:r>
          </a:p>
          <a:p>
            <a:pPr algn="l" marL="647700" indent="-323850" lvl="1">
              <a:lnSpc>
                <a:spcPts val="5100"/>
              </a:lnSpc>
              <a:buAutoNum type="arabicPeriod" startAt="1"/>
            </a:pPr>
            <a:r>
              <a:rPr lang="en-US" sz="3000">
                <a:solidFill>
                  <a:srgbClr val="000000"/>
                </a:solidFill>
                <a:latin typeface="Alike"/>
                <a:ea typeface="Alike"/>
                <a:cs typeface="Alike"/>
                <a:sym typeface="Alike"/>
              </a:rPr>
              <a:t>Enable Browser Caching: Store static files locally to decrease loading times for returning visitors.</a:t>
            </a:r>
          </a:p>
          <a:p>
            <a:pPr algn="l" marL="647700" indent="-323850" lvl="1">
              <a:lnSpc>
                <a:spcPts val="5100"/>
              </a:lnSpc>
              <a:buAutoNum type="arabicPeriod" startAt="1"/>
            </a:pPr>
            <a:r>
              <a:rPr lang="en-US" sz="3000">
                <a:solidFill>
                  <a:srgbClr val="000000"/>
                </a:solidFill>
                <a:latin typeface="Alike"/>
                <a:ea typeface="Alike"/>
                <a:cs typeface="Alike"/>
                <a:sym typeface="Alike"/>
              </a:rPr>
              <a:t>Use Content Delivery Networks (CDNs): Distribute content globally to reduce latency.</a:t>
            </a:r>
          </a:p>
          <a:p>
            <a:pPr algn="l" marL="647700" indent="-323850" lvl="1">
              <a:lnSpc>
                <a:spcPts val="5100"/>
              </a:lnSpc>
              <a:buAutoNum type="arabicPeriod" startAt="1"/>
            </a:pPr>
            <a:r>
              <a:rPr lang="en-US" sz="3000">
                <a:solidFill>
                  <a:srgbClr val="000000"/>
                </a:solidFill>
                <a:latin typeface="Alike"/>
                <a:ea typeface="Alike"/>
                <a:cs typeface="Alike"/>
                <a:sym typeface="Alike"/>
              </a:rPr>
              <a:t>Reduce Server Response Time: Optimize server configurations and use faster hosting solutions.</a:t>
            </a:r>
          </a:p>
          <a:p>
            <a:pPr algn="l" marL="647700" indent="-323850" lvl="1">
              <a:lnSpc>
                <a:spcPts val="5100"/>
              </a:lnSpc>
              <a:buAutoNum type="arabicPeriod" startAt="1"/>
            </a:pPr>
            <a:r>
              <a:rPr lang="en-US" sz="3000">
                <a:solidFill>
                  <a:srgbClr val="000000"/>
                </a:solidFill>
                <a:latin typeface="Alike"/>
                <a:ea typeface="Alike"/>
                <a:cs typeface="Alike"/>
                <a:sym typeface="Alike"/>
              </a:rPr>
              <a:t>These strategies will address critical technical SEO issues and improve both site speed and overall performance.</a:t>
            </a:r>
          </a:p>
        </p:txBody>
      </p:sp>
    </p:spTree>
  </p:cSld>
  <p:clrMapOvr>
    <a:masterClrMapping/>
  </p:clrMapOvr>
  <p:transition spd="fast">
    <p:cover dir="rd"/>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sp>
        <p:nvSpPr>
          <p:cNvPr name="Freeform 2" id="2"/>
          <p:cNvSpPr/>
          <p:nvPr/>
        </p:nvSpPr>
        <p:spPr>
          <a:xfrm flipH="false" flipV="false" rot="0">
            <a:off x="16921370" y="991777"/>
            <a:ext cx="337930" cy="337930"/>
          </a:xfrm>
          <a:custGeom>
            <a:avLst/>
            <a:gdLst/>
            <a:ahLst/>
            <a:cxnLst/>
            <a:rect r="r" b="b" t="t" l="l"/>
            <a:pathLst>
              <a:path h="337930" w="337930">
                <a:moveTo>
                  <a:pt x="0" y="0"/>
                </a:moveTo>
                <a:lnTo>
                  <a:pt x="337930" y="0"/>
                </a:lnTo>
                <a:lnTo>
                  <a:pt x="337930" y="337930"/>
                </a:lnTo>
                <a:lnTo>
                  <a:pt x="0" y="3379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25000"/>
          </a:blip>
          <a:srcRect l="0" t="0" r="0" b="0"/>
          <a:stretch>
            <a:fillRect/>
          </a:stretch>
        </p:blipFill>
        <p:spPr>
          <a:xfrm flipH="false" flipV="false" rot="-2932469">
            <a:off x="-2458732" y="-2682360"/>
            <a:ext cx="14388035" cy="16061643"/>
          </a:xfrm>
          <a:prstGeom prst="rect">
            <a:avLst/>
          </a:prstGeom>
        </p:spPr>
      </p:pic>
      <p:sp>
        <p:nvSpPr>
          <p:cNvPr name="TextBox 4" id="4"/>
          <p:cNvSpPr txBox="true"/>
          <p:nvPr/>
        </p:nvSpPr>
        <p:spPr>
          <a:xfrm rot="0">
            <a:off x="4488876" y="0"/>
            <a:ext cx="8639770" cy="1057275"/>
          </a:xfrm>
          <a:prstGeom prst="rect">
            <a:avLst/>
          </a:prstGeom>
        </p:spPr>
        <p:txBody>
          <a:bodyPr anchor="t" rtlCol="false" tIns="0" lIns="0" bIns="0" rIns="0">
            <a:spAutoFit/>
          </a:bodyPr>
          <a:lstStyle/>
          <a:p>
            <a:pPr algn="ctr">
              <a:lnSpc>
                <a:spcPts val="8399"/>
              </a:lnSpc>
              <a:spcBef>
                <a:spcPct val="0"/>
              </a:spcBef>
            </a:pPr>
            <a:r>
              <a:rPr lang="en-US" sz="6999">
                <a:solidFill>
                  <a:srgbClr val="000000"/>
                </a:solidFill>
                <a:latin typeface="Alike"/>
                <a:ea typeface="Alike"/>
                <a:cs typeface="Alike"/>
                <a:sym typeface="Alike"/>
              </a:rPr>
              <a:t>Content Strategy Plan</a:t>
            </a:r>
          </a:p>
        </p:txBody>
      </p:sp>
      <p:sp>
        <p:nvSpPr>
          <p:cNvPr name="TextBox 5" id="5"/>
          <p:cNvSpPr txBox="true"/>
          <p:nvPr/>
        </p:nvSpPr>
        <p:spPr>
          <a:xfrm rot="0">
            <a:off x="0" y="1075017"/>
            <a:ext cx="18288000" cy="9115425"/>
          </a:xfrm>
          <a:prstGeom prst="rect">
            <a:avLst/>
          </a:prstGeom>
        </p:spPr>
        <p:txBody>
          <a:bodyPr anchor="t" rtlCol="false" tIns="0" lIns="0" bIns="0" rIns="0">
            <a:spAutoFit/>
          </a:bodyPr>
          <a:lstStyle/>
          <a:p>
            <a:pPr algn="l">
              <a:lnSpc>
                <a:spcPts val="4500"/>
              </a:lnSpc>
            </a:pPr>
            <a:r>
              <a:rPr lang="en-US" sz="3000">
                <a:solidFill>
                  <a:srgbClr val="000000"/>
                </a:solidFill>
                <a:latin typeface="Alike"/>
                <a:ea typeface="Alike"/>
                <a:cs typeface="Alike"/>
                <a:sym typeface="Alike"/>
              </a:rPr>
              <a:t>Drive organic traffic and increase conversions by targeting relevant keywords.</a:t>
            </a:r>
          </a:p>
          <a:p>
            <a:pPr algn="l">
              <a:lnSpc>
                <a:spcPts val="4500"/>
              </a:lnSpc>
            </a:pPr>
            <a:r>
              <a:rPr lang="en-US" sz="3000">
                <a:solidFill>
                  <a:srgbClr val="000000"/>
                </a:solidFill>
                <a:latin typeface="Alike Bold"/>
                <a:ea typeface="Alike Bold"/>
                <a:cs typeface="Alike Bold"/>
                <a:sym typeface="Alike Bold"/>
              </a:rPr>
              <a:t>Keyword Focus:</a:t>
            </a:r>
          </a:p>
          <a:p>
            <a:pPr algn="l">
              <a:lnSpc>
                <a:spcPts val="4500"/>
              </a:lnSpc>
            </a:pPr>
            <a:r>
              <a:rPr lang="en-US" sz="3000">
                <a:solidFill>
                  <a:srgbClr val="000000"/>
                </a:solidFill>
                <a:latin typeface="Alike"/>
                <a:ea typeface="Alike"/>
                <a:cs typeface="Alike"/>
                <a:sym typeface="Alike"/>
              </a:rPr>
              <a:t>Primary Keywords: ERP Software, Retail ERP, Restaurant ERP, Distribution ERP.</a:t>
            </a:r>
          </a:p>
          <a:p>
            <a:pPr algn="l">
              <a:lnSpc>
                <a:spcPts val="4500"/>
              </a:lnSpc>
            </a:pPr>
            <a:r>
              <a:rPr lang="en-US" sz="3000">
                <a:solidFill>
                  <a:srgbClr val="000000"/>
                </a:solidFill>
                <a:latin typeface="Alike"/>
                <a:ea typeface="Alike"/>
                <a:cs typeface="Alike"/>
                <a:sym typeface="Alike"/>
              </a:rPr>
              <a:t>Secondary Keywords: Cloud ERP, Omnichannel ERP, Inventory Management Software.</a:t>
            </a:r>
          </a:p>
          <a:p>
            <a:pPr algn="l">
              <a:lnSpc>
                <a:spcPts val="4500"/>
              </a:lnSpc>
            </a:pPr>
            <a:r>
              <a:rPr lang="en-US" sz="3000">
                <a:solidFill>
                  <a:srgbClr val="000000"/>
                </a:solidFill>
                <a:latin typeface="Alike"/>
                <a:ea typeface="Alike"/>
                <a:cs typeface="Alike"/>
                <a:sym typeface="Alike"/>
              </a:rPr>
              <a:t>Long-Tail Keywords: Affordable ERP for Small Businesses, Best ERP for Restaurants, Cloud-Based Retail ERP.</a:t>
            </a:r>
          </a:p>
          <a:p>
            <a:pPr algn="l">
              <a:lnSpc>
                <a:spcPts val="4500"/>
              </a:lnSpc>
            </a:pPr>
            <a:r>
              <a:rPr lang="en-US" sz="3000">
                <a:solidFill>
                  <a:srgbClr val="000000"/>
                </a:solidFill>
                <a:latin typeface="Alike Bold"/>
                <a:ea typeface="Alike Bold"/>
                <a:cs typeface="Alike Bold"/>
                <a:sym typeface="Alike Bold"/>
              </a:rPr>
              <a:t>Content Creation:</a:t>
            </a:r>
          </a:p>
          <a:p>
            <a:pPr algn="l">
              <a:lnSpc>
                <a:spcPts val="4500"/>
              </a:lnSpc>
            </a:pPr>
            <a:r>
              <a:rPr lang="en-US" sz="3000">
                <a:solidFill>
                  <a:srgbClr val="000000"/>
                </a:solidFill>
                <a:latin typeface="Alike"/>
                <a:ea typeface="Alike"/>
                <a:cs typeface="Alike"/>
                <a:sym typeface="Alike"/>
              </a:rPr>
              <a:t>Blog Posts: Write in-depth articles on ERP solutions for various industries, emphasizing pain points and solutions.</a:t>
            </a:r>
          </a:p>
          <a:p>
            <a:pPr algn="l">
              <a:lnSpc>
                <a:spcPts val="4500"/>
              </a:lnSpc>
            </a:pPr>
            <a:r>
              <a:rPr lang="en-US" sz="3000">
                <a:solidFill>
                  <a:srgbClr val="000000"/>
                </a:solidFill>
                <a:latin typeface="Alike"/>
                <a:ea typeface="Alike"/>
                <a:cs typeface="Alike"/>
                <a:sym typeface="Alike"/>
              </a:rPr>
              <a:t>Case Studies: Showcase successful implementations of Gofrugal’s ERP solutions.</a:t>
            </a:r>
          </a:p>
          <a:p>
            <a:pPr algn="l">
              <a:lnSpc>
                <a:spcPts val="4500"/>
              </a:lnSpc>
            </a:pPr>
            <a:r>
              <a:rPr lang="en-US" sz="3000">
                <a:solidFill>
                  <a:srgbClr val="000000"/>
                </a:solidFill>
                <a:latin typeface="Alike"/>
                <a:ea typeface="Alike"/>
                <a:cs typeface="Alike"/>
                <a:sym typeface="Alike"/>
              </a:rPr>
              <a:t>Guides: Develop downloadable guides on selecting the right ERP software.</a:t>
            </a:r>
          </a:p>
          <a:p>
            <a:pPr algn="l">
              <a:lnSpc>
                <a:spcPts val="4500"/>
              </a:lnSpc>
            </a:pPr>
            <a:r>
              <a:rPr lang="en-US" sz="3000">
                <a:solidFill>
                  <a:srgbClr val="000000"/>
                </a:solidFill>
                <a:latin typeface="Alike"/>
                <a:ea typeface="Alike"/>
                <a:cs typeface="Alike"/>
                <a:sym typeface="Alike"/>
              </a:rPr>
              <a:t>Video Content: Create explainer videos and customer testimonials.</a:t>
            </a:r>
          </a:p>
          <a:p>
            <a:pPr algn="l">
              <a:lnSpc>
                <a:spcPts val="4500"/>
              </a:lnSpc>
            </a:pPr>
            <a:r>
              <a:rPr lang="en-US" sz="3000">
                <a:solidFill>
                  <a:srgbClr val="000000"/>
                </a:solidFill>
                <a:latin typeface="Alike Bold"/>
                <a:ea typeface="Alike Bold"/>
                <a:cs typeface="Alike Bold"/>
                <a:sym typeface="Alike Bold"/>
              </a:rPr>
              <a:t>Content Distribution:</a:t>
            </a:r>
          </a:p>
          <a:p>
            <a:pPr algn="l">
              <a:lnSpc>
                <a:spcPts val="4500"/>
              </a:lnSpc>
            </a:pPr>
            <a:r>
              <a:rPr lang="en-US" sz="3000">
                <a:solidFill>
                  <a:srgbClr val="000000"/>
                </a:solidFill>
                <a:latin typeface="Alike"/>
                <a:ea typeface="Alike"/>
                <a:cs typeface="Alike"/>
                <a:sym typeface="Alike"/>
              </a:rPr>
              <a:t>Social Media: Share blog posts, guides, and videos across LinkedIn, Twitter, and Facebook.</a:t>
            </a:r>
          </a:p>
          <a:p>
            <a:pPr algn="l">
              <a:lnSpc>
                <a:spcPts val="4500"/>
              </a:lnSpc>
            </a:pPr>
            <a:r>
              <a:rPr lang="en-US" sz="3000">
                <a:solidFill>
                  <a:srgbClr val="000000"/>
                </a:solidFill>
                <a:latin typeface="Alike"/>
                <a:ea typeface="Alike"/>
                <a:cs typeface="Alike"/>
                <a:sym typeface="Alike"/>
              </a:rPr>
              <a:t>Email Newsletters: Promote new content to subscribers.</a:t>
            </a:r>
          </a:p>
          <a:p>
            <a:pPr algn="l">
              <a:lnSpc>
                <a:spcPts val="4500"/>
              </a:lnSpc>
            </a:pPr>
            <a:r>
              <a:rPr lang="en-US" sz="3000">
                <a:solidFill>
                  <a:srgbClr val="000000"/>
                </a:solidFill>
                <a:latin typeface="Alike"/>
                <a:ea typeface="Alike"/>
                <a:cs typeface="Alike"/>
                <a:sym typeface="Alike"/>
              </a:rPr>
              <a:t>SEO Optimization: Regularly update content with new keywords and trends.</a:t>
            </a:r>
          </a:p>
        </p:txBody>
      </p:sp>
    </p:spTree>
  </p:cSld>
  <p:clrMapOvr>
    <a:masterClrMapping/>
  </p:clrMapOvr>
  <p:transition spd="fast">
    <p:cover dir="rd"/>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DAGO9ks4puo</dc:identifier>
  <dcterms:modified xsi:type="dcterms:W3CDTF">2011-08-01T06:04:30Z</dcterms:modified>
  <cp:revision>1</cp:revision>
  <dc:title>Simple Presentation in Pink Lilac Pastel Blobs Basic Style</dc:title>
</cp:coreProperties>
</file>

<file path=docProps/thumbnail.jpeg>
</file>